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5.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306" r:id="rId3"/>
    <p:sldId id="307" r:id="rId4"/>
    <p:sldId id="304" r:id="rId5"/>
    <p:sldId id="309" r:id="rId6"/>
    <p:sldId id="302" r:id="rId7"/>
    <p:sldId id="298" r:id="rId8"/>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B4B5"/>
    <a:srgbClr val="6CA62C"/>
    <a:srgbClr val="66FF33"/>
    <a:srgbClr val="C86AD8"/>
    <a:srgbClr val="FFFF00"/>
    <a:srgbClr val="FFFF66"/>
    <a:srgbClr val="4C4D4F"/>
    <a:srgbClr val="5C512A"/>
    <a:srgbClr val="CDC192"/>
    <a:srgbClr val="ECE7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374" autoAdjust="0"/>
  </p:normalViewPr>
  <p:slideViewPr>
    <p:cSldViewPr snapToGrid="0">
      <p:cViewPr>
        <p:scale>
          <a:sx n="75" d="100"/>
          <a:sy n="75" d="100"/>
        </p:scale>
        <p:origin x="-1230"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3745223727"/>
      </p:ext>
    </p:extLst>
  </p:cSld>
  <p:clrMapOvr>
    <a:masterClrMapping/>
  </p:clrMapOvr>
  <p:transition spd="med">
    <p:pull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919541705"/>
      </p:ext>
    </p:extLst>
  </p:cSld>
  <p:clrMapOvr>
    <a:masterClrMapping/>
  </p:clrMapOvr>
  <p:transition spd="med">
    <p:pull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3622232102"/>
      </p:ext>
    </p:extLst>
  </p:cSld>
  <p:clrMapOvr>
    <a:masterClrMapping/>
  </p:clrMapOvr>
  <p:transition spd="med">
    <p:pull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3036908267"/>
      </p:ext>
    </p:extLst>
  </p:cSld>
  <p:clrMapOvr>
    <a:masterClrMapping/>
  </p:clrMapOvr>
  <p:transition spd="med">
    <p:pull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3259913441"/>
      </p:ext>
    </p:extLst>
  </p:cSld>
  <p:clrMapOvr>
    <a:masterClrMapping/>
  </p:clrMapOvr>
  <p:transition spd="med">
    <p:pull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3538874917"/>
      </p:ext>
    </p:extLst>
  </p:cSld>
  <p:clrMapOvr>
    <a:masterClrMapping/>
  </p:clrMapOvr>
  <p:transition spd="med">
    <p:pull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2357645498"/>
      </p:ext>
    </p:extLst>
  </p:cSld>
  <p:clrMapOvr>
    <a:masterClrMapping/>
  </p:clrMapOvr>
  <p:transition spd="med">
    <p:pull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4052623155"/>
      </p:ext>
    </p:extLst>
  </p:cSld>
  <p:clrMapOvr>
    <a:masterClrMapping/>
  </p:clrMapOvr>
  <p:transition spd="med">
    <p:pull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61123726"/>
      </p:ext>
    </p:extLst>
  </p:cSld>
  <p:clrMapOvr>
    <a:masterClrMapping/>
  </p:clrMapOvr>
  <p:transition spd="med">
    <p:pull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2204209704"/>
      </p:ext>
    </p:extLst>
  </p:cSld>
  <p:clrMapOvr>
    <a:masterClrMapping/>
  </p:clrMapOvr>
  <p:transition spd="med">
    <p:pull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93C0C9-DCDE-4F01-9AA7-105F0243DA6F}"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3226542367"/>
      </p:ext>
    </p:extLst>
  </p:cSld>
  <p:clrMapOvr>
    <a:masterClrMapping/>
  </p:clrMapOvr>
  <p:transition spd="med">
    <p:pull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9000"/>
            <a:lum/>
          </a:blip>
          <a:srcRect/>
          <a:stretch>
            <a:fillRect t="-51000" b="-5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B93C0C9-DCDE-4F01-9AA7-105F0243DA6F}" type="datetimeFigureOut">
              <a:rPr lang="en-US" smtClean="0"/>
              <a:pPr/>
              <a:t>7/14/2020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36AA1D2-542E-4965-8CAA-255F56F0D573}" type="slidenum">
              <a:rPr lang="en-US" smtClean="0"/>
              <a:pPr/>
              <a:t>‹#›</a:t>
            </a:fld>
            <a:endParaRPr lang="en-US" dirty="0"/>
          </a:p>
        </p:txBody>
      </p:sp>
    </p:spTree>
    <p:extLst>
      <p:ext uri="{BB962C8B-B14F-4D97-AF65-F5344CB8AC3E}">
        <p14:creationId xmlns:p14="http://schemas.microsoft.com/office/powerpoint/2010/main" val="190059415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med">
    <p:pull dir="d"/>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1.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g"/><Relationship Id="rId18" Type="http://schemas.openxmlformats.org/officeDocument/2006/relationships/image" Target="../media/image24.jpeg"/><Relationship Id="rId3" Type="http://schemas.openxmlformats.org/officeDocument/2006/relationships/image" Target="../media/image4.png"/><Relationship Id="rId7" Type="http://schemas.openxmlformats.org/officeDocument/2006/relationships/image" Target="../media/image13.jpg"/><Relationship Id="rId12" Type="http://schemas.openxmlformats.org/officeDocument/2006/relationships/image" Target="../media/image18.jpg"/><Relationship Id="rId17" Type="http://schemas.openxmlformats.org/officeDocument/2006/relationships/image" Target="../media/image23.jpg"/><Relationship Id="rId2" Type="http://schemas.openxmlformats.org/officeDocument/2006/relationships/image" Target="../media/image3.png"/><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7.png"/><Relationship Id="rId5" Type="http://schemas.openxmlformats.org/officeDocument/2006/relationships/image" Target="../media/image12.jpeg"/><Relationship Id="rId15" Type="http://schemas.openxmlformats.org/officeDocument/2006/relationships/image" Target="../media/image21.jp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5.jpg"/><Relationship Id="rId9" Type="http://schemas.openxmlformats.org/officeDocument/2006/relationships/image" Target="../media/image15.jpg"/><Relationship Id="rId1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541822" y="208047"/>
            <a:ext cx="7935427" cy="3578455"/>
          </a:xfrm>
          <a:prstGeom prst="rect">
            <a:avLst/>
          </a:prstGeom>
        </p:spPr>
      </p:pic>
      <p:sp>
        <p:nvSpPr>
          <p:cNvPr id="21" name="TextBox 20"/>
          <p:cNvSpPr txBox="1"/>
          <p:nvPr/>
        </p:nvSpPr>
        <p:spPr>
          <a:xfrm>
            <a:off x="259418" y="4217791"/>
            <a:ext cx="8500236" cy="1107996"/>
          </a:xfrm>
          <a:prstGeom prst="rect">
            <a:avLst/>
          </a:prstGeom>
          <a:noFill/>
          <a:effectLst>
            <a:outerShdw blurRad="50800" dist="50800" dir="5400000" sx="12000" sy="12000" algn="ctr" rotWithShape="0">
              <a:srgbClr val="000000"/>
            </a:outerShdw>
          </a:effectLst>
        </p:spPr>
        <p:txBody>
          <a:bodyPr wrap="square" rtlCol="0">
            <a:spAutoFit/>
          </a:bodyPr>
          <a:lstStyle/>
          <a:p>
            <a:pPr algn="ctr"/>
            <a:r>
              <a:rPr lang="ar-SA" sz="6600" b="1" dirty="0" smtClean="0">
                <a:ln w="12700">
                  <a:solidFill>
                    <a:srgbClr val="5C512A"/>
                  </a:solidFill>
                  <a:prstDash val="solid"/>
                </a:ln>
                <a:solidFill>
                  <a:srgbClr val="B4B4B5"/>
                </a:solidFill>
                <a:effectLst>
                  <a:innerShdw blurRad="177800">
                    <a:srgbClr val="A5A5A5">
                      <a:lumMod val="50000"/>
                    </a:srgbClr>
                  </a:innerShdw>
                </a:effectLst>
                <a:latin typeface="Aldhabi" panose="01000000000000000000" pitchFamily="2" charset="-78"/>
                <a:cs typeface="Aldhabi" panose="01000000000000000000" pitchFamily="2" charset="-78"/>
              </a:rPr>
              <a:t> مؤسـسة عبيرنا للمقاولات  والتشغيل والصيانة </a:t>
            </a:r>
          </a:p>
        </p:txBody>
      </p:sp>
      <p:sp>
        <p:nvSpPr>
          <p:cNvPr id="22" name="Rectangle 21"/>
          <p:cNvSpPr/>
          <p:nvPr/>
        </p:nvSpPr>
        <p:spPr>
          <a:xfrm>
            <a:off x="782199" y="5953397"/>
            <a:ext cx="7454674" cy="769441"/>
          </a:xfrm>
          <a:prstGeom prst="rect">
            <a:avLst/>
          </a:prstGeom>
        </p:spPr>
        <p:txBody>
          <a:bodyPr wrap="square">
            <a:spAutoFit/>
          </a:bodyPr>
          <a:lstStyle/>
          <a:p>
            <a:pPr algn="ctr"/>
            <a:r>
              <a:rPr lang="en-US" sz="4400" b="1" dirty="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Tele : 011 266 25 25 </a:t>
            </a:r>
            <a:r>
              <a:rPr lang="en-US" sz="1200" b="1" dirty="0">
                <a:cs typeface="Arial" panose="020B0604020202020204" pitchFamily="34" charset="0"/>
              </a:rPr>
              <a:t> </a:t>
            </a:r>
            <a:endParaRPr lang="en-US" sz="1200" dirty="0"/>
          </a:p>
        </p:txBody>
      </p:sp>
      <p:sp>
        <p:nvSpPr>
          <p:cNvPr id="11" name="TextBox 20"/>
          <p:cNvSpPr txBox="1"/>
          <p:nvPr/>
        </p:nvSpPr>
        <p:spPr>
          <a:xfrm>
            <a:off x="259418" y="5302452"/>
            <a:ext cx="8500236" cy="523220"/>
          </a:xfrm>
          <a:prstGeom prst="rect">
            <a:avLst/>
          </a:prstGeom>
          <a:noFill/>
          <a:effectLst>
            <a:outerShdw blurRad="50800" dist="50800" dir="5400000" sx="12000" sy="12000" algn="ctr" rotWithShape="0">
              <a:srgbClr val="000000"/>
            </a:outerShdw>
          </a:effectLst>
        </p:spPr>
        <p:txBody>
          <a:bodyPr wrap="square" rtlCol="0">
            <a:spAutoFit/>
          </a:bodyPr>
          <a:lstStyle/>
          <a:p>
            <a:pPr algn="ctr"/>
            <a:r>
              <a:rPr lang="fr-FR" sz="2800" b="1" dirty="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Ab</a:t>
            </a:r>
            <a:r>
              <a:rPr lang="en-US" sz="2800" b="1" dirty="0" err="1">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ee</a:t>
            </a:r>
            <a:r>
              <a:rPr lang="fr-FR" sz="2800" b="1" dirty="0" err="1">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rna</a:t>
            </a:r>
            <a:r>
              <a:rPr lang="fr-FR" sz="2800" b="1" dirty="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 </a:t>
            </a:r>
            <a:r>
              <a:rPr lang="ar-SA" sz="2800" b="1" dirty="0" smtClean="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 </a:t>
            </a:r>
            <a:r>
              <a:rPr lang="fr-FR" sz="2800" b="1" dirty="0" err="1" smtClean="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Contracting</a:t>
            </a:r>
            <a:r>
              <a:rPr lang="ar-SA" sz="2800" b="1" dirty="0" smtClean="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 </a:t>
            </a:r>
            <a:r>
              <a:rPr lang="fr-FR" sz="2800" b="1" dirty="0" smtClean="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a:t>
            </a:r>
            <a:r>
              <a:rPr lang="ar-SA" sz="2800" b="1" dirty="0" smtClean="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 </a:t>
            </a:r>
            <a:r>
              <a:rPr lang="fr-FR" sz="2800" b="1" dirty="0" smtClean="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 </a:t>
            </a:r>
            <a:r>
              <a:rPr lang="fr-FR" sz="2800" b="1" dirty="0" err="1">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Operation</a:t>
            </a:r>
            <a:r>
              <a:rPr lang="fr-FR" sz="2800" b="1" dirty="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rPr>
              <a:t> &amp; Maintenance Est</a:t>
            </a:r>
            <a:endParaRPr lang="ar-SA" sz="2800" b="1" dirty="0">
              <a:ln w="12700">
                <a:solidFill>
                  <a:srgbClr val="5C512A"/>
                </a:solidFill>
                <a:prstDash val="solid"/>
              </a:ln>
              <a:solidFill>
                <a:srgbClr val="B4B4B5"/>
              </a:solidFill>
              <a:effectLst>
                <a:innerShdw blurRad="177800">
                  <a:srgbClr val="A5A5A5">
                    <a:lumMod val="50000"/>
                  </a:srgbClr>
                </a:innerShdw>
              </a:effectLst>
              <a:cs typeface="Aldhabi" panose="01000000000000000000" pitchFamily="2" charset="-78"/>
            </a:endParaRPr>
          </a:p>
        </p:txBody>
      </p:sp>
    </p:spTree>
    <p:extLst>
      <p:ext uri="{BB962C8B-B14F-4D97-AF65-F5344CB8AC3E}">
        <p14:creationId xmlns:p14="http://schemas.microsoft.com/office/powerpoint/2010/main" val="2533101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عنصر نائب للمحتوى 14"/>
          <p:cNvSpPr txBox="1">
            <a:spLocks/>
          </p:cNvSpPr>
          <p:nvPr/>
        </p:nvSpPr>
        <p:spPr>
          <a:xfrm>
            <a:off x="1" y="154041"/>
            <a:ext cx="9143999" cy="2830788"/>
          </a:xfrm>
          <a:prstGeom prst="rect">
            <a:avLst/>
          </a:prstGeom>
          <a:noFill/>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rtl="1">
              <a:lnSpc>
                <a:spcPct val="150000"/>
              </a:lnSpc>
              <a:spcBef>
                <a:spcPts val="600"/>
              </a:spcBef>
              <a:buFont typeface="Arial" panose="020B0604020202020204" pitchFamily="34" charset="0"/>
              <a:buNone/>
            </a:pPr>
            <a:r>
              <a:rPr lang="ar-SA" sz="3600" u="sng" dirty="0">
                <a:solidFill>
                  <a:schemeClr val="accent6">
                    <a:lumMod val="50000"/>
                  </a:schemeClr>
                </a:solidFill>
                <a:latin typeface="Monotype Koufi" pitchFamily="2" charset="-78"/>
                <a:ea typeface="Monotype Koufi" pitchFamily="2" charset="-78"/>
                <a:cs typeface="Monotype Koufi" pitchFamily="2" charset="-78"/>
              </a:rPr>
              <a:t>مقدمة</a:t>
            </a:r>
            <a:r>
              <a:rPr lang="en-US" sz="1600" b="1" u="sng" dirty="0" smtClean="0">
                <a:solidFill>
                  <a:srgbClr val="296733"/>
                </a:solidFill>
                <a:latin typeface="Nirmala UI" panose="020B0502040204020203" pitchFamily="34" charset="0"/>
                <a:cs typeface="Nirmala UI" panose="020B0502040204020203" pitchFamily="34" charset="0"/>
              </a:rPr>
              <a:t> </a:t>
            </a:r>
            <a:r>
              <a:rPr lang="ar-SA" sz="1600" b="1" u="sng" dirty="0" smtClean="0">
                <a:solidFill>
                  <a:srgbClr val="296733"/>
                </a:solidFill>
                <a:latin typeface="Nirmala UI" panose="020B0502040204020203" pitchFamily="34" charset="0"/>
              </a:rPr>
              <a:t> </a:t>
            </a:r>
          </a:p>
          <a:p>
            <a:pPr algn="ctr" rtl="1">
              <a:lnSpc>
                <a:spcPct val="150000"/>
              </a:lnSpc>
              <a:spcBef>
                <a:spcPts val="600"/>
              </a:spcBef>
              <a:buNone/>
            </a:pPr>
            <a:r>
              <a:rPr lang="ar-SA" sz="2000" dirty="0">
                <a:solidFill>
                  <a:srgbClr val="707070"/>
                </a:solidFill>
                <a:latin typeface="Monotype Koufi" pitchFamily="2" charset="-78"/>
                <a:ea typeface="Monotype Koufi" pitchFamily="2" charset="-78"/>
                <a:cs typeface="Monotype Koufi" pitchFamily="2" charset="-78"/>
              </a:rPr>
              <a:t>نتطلع نحن كمؤسسة عبيرنا  أن نكون المؤسسة  </a:t>
            </a:r>
            <a:r>
              <a:rPr lang="ar-SA" sz="2000" dirty="0" smtClean="0">
                <a:solidFill>
                  <a:srgbClr val="707070"/>
                </a:solidFill>
                <a:latin typeface="Monotype Koufi" pitchFamily="2" charset="-78"/>
                <a:ea typeface="Monotype Koufi" pitchFamily="2" charset="-78"/>
                <a:cs typeface="Monotype Koufi" pitchFamily="2" charset="-78"/>
              </a:rPr>
              <a:t>الرائدة </a:t>
            </a:r>
            <a:r>
              <a:rPr lang="ar-SA" sz="2000" dirty="0">
                <a:solidFill>
                  <a:srgbClr val="707070"/>
                </a:solidFill>
                <a:latin typeface="Monotype Koufi" pitchFamily="2" charset="-78"/>
                <a:ea typeface="Monotype Koufi" pitchFamily="2" charset="-78"/>
                <a:cs typeface="Monotype Koufi" pitchFamily="2" charset="-78"/>
              </a:rPr>
              <a:t>في التشغيل والصي</a:t>
            </a:r>
            <a:r>
              <a:rPr lang="ar-SA" sz="2000" dirty="0">
                <a:solidFill>
                  <a:srgbClr val="707070"/>
                </a:solidFill>
                <a:latin typeface="Monotype Koufi" pitchFamily="2" charset="-78"/>
                <a:ea typeface="Monotype Koufi" pitchFamily="2" charset="-78"/>
                <a:cs typeface="Monotype Koufi" pitchFamily="2" charset="-78"/>
              </a:rPr>
              <a:t>انة </a:t>
            </a:r>
            <a:r>
              <a:rPr lang="ar-SA" sz="2000" dirty="0">
                <a:solidFill>
                  <a:srgbClr val="707070"/>
                </a:solidFill>
                <a:latin typeface="Monotype Koufi" pitchFamily="2" charset="-78"/>
                <a:ea typeface="Monotype Koufi" pitchFamily="2" charset="-78"/>
                <a:cs typeface="Monotype Koufi" pitchFamily="2" charset="-78"/>
              </a:rPr>
              <a:t> </a:t>
            </a:r>
            <a:r>
              <a:rPr lang="ar-SA" sz="2000" dirty="0">
                <a:solidFill>
                  <a:srgbClr val="707070"/>
                </a:solidFill>
                <a:latin typeface="Monotype Koufi" pitchFamily="2" charset="-78"/>
                <a:ea typeface="Monotype Koufi" pitchFamily="2" charset="-78"/>
                <a:cs typeface="Monotype Koufi" pitchFamily="2" charset="-78"/>
              </a:rPr>
              <a:t>نسعا الى تقديم خدمات </a:t>
            </a:r>
            <a:r>
              <a:rPr lang="ar-SA" sz="2000" dirty="0">
                <a:solidFill>
                  <a:srgbClr val="707070"/>
                </a:solidFill>
                <a:latin typeface="Monotype Koufi" pitchFamily="2" charset="-78"/>
                <a:ea typeface="Monotype Koufi" pitchFamily="2" charset="-78"/>
                <a:cs typeface="Monotype Koufi" pitchFamily="2" charset="-78"/>
              </a:rPr>
              <a:t>على مستوى </a:t>
            </a:r>
            <a:r>
              <a:rPr lang="ar-SA" sz="2000" dirty="0">
                <a:solidFill>
                  <a:srgbClr val="707070"/>
                </a:solidFill>
                <a:latin typeface="Monotype Koufi" pitchFamily="2" charset="-78"/>
                <a:ea typeface="Monotype Koufi" pitchFamily="2" charset="-78"/>
                <a:cs typeface="Monotype Koufi" pitchFamily="2" charset="-78"/>
              </a:rPr>
              <a:t>عالي من </a:t>
            </a:r>
            <a:r>
              <a:rPr lang="ar-SA" sz="2000" dirty="0">
                <a:solidFill>
                  <a:srgbClr val="707070"/>
                </a:solidFill>
                <a:latin typeface="Monotype Koufi" pitchFamily="2" charset="-78"/>
                <a:ea typeface="Monotype Koufi" pitchFamily="2" charset="-78"/>
                <a:cs typeface="Monotype Koufi" pitchFamily="2" charset="-78"/>
              </a:rPr>
              <a:t>الخدمات</a:t>
            </a:r>
            <a:r>
              <a:rPr lang="ar-SA" sz="2000" dirty="0" smtClean="0">
                <a:solidFill>
                  <a:srgbClr val="707070"/>
                </a:solidFill>
                <a:latin typeface="Monotype Koufi" pitchFamily="2" charset="-78"/>
                <a:ea typeface="Monotype Koufi" pitchFamily="2" charset="-78"/>
                <a:cs typeface="Monotype Koufi" pitchFamily="2" charset="-78"/>
              </a:rPr>
              <a:t>، </a:t>
            </a:r>
            <a:r>
              <a:rPr lang="ar-SA" sz="2000" dirty="0" smtClean="0">
                <a:solidFill>
                  <a:srgbClr val="707070"/>
                </a:solidFill>
                <a:latin typeface="Monotype Koufi" pitchFamily="2" charset="-78"/>
                <a:ea typeface="Monotype Koufi" pitchFamily="2" charset="-78"/>
                <a:cs typeface="Monotype Koufi" pitchFamily="2" charset="-78"/>
              </a:rPr>
              <a:t>كما تسعى </a:t>
            </a:r>
            <a:r>
              <a:rPr lang="ar-SA" sz="2000" dirty="0">
                <a:solidFill>
                  <a:srgbClr val="707070"/>
                </a:solidFill>
                <a:latin typeface="Monotype Koufi" pitchFamily="2" charset="-78"/>
                <a:ea typeface="Monotype Koufi" pitchFamily="2" charset="-78"/>
                <a:cs typeface="Monotype Koufi" pitchFamily="2" charset="-78"/>
              </a:rPr>
              <a:t>إلى </a:t>
            </a:r>
            <a:r>
              <a:rPr lang="ar-SA" sz="2000" dirty="0" smtClean="0">
                <a:solidFill>
                  <a:srgbClr val="707070"/>
                </a:solidFill>
                <a:latin typeface="Monotype Koufi" pitchFamily="2" charset="-78"/>
                <a:ea typeface="Monotype Koufi" pitchFamily="2" charset="-78"/>
                <a:cs typeface="Monotype Koufi" pitchFamily="2" charset="-78"/>
              </a:rPr>
              <a:t>كسب ثقة عملائها من </a:t>
            </a:r>
            <a:r>
              <a:rPr lang="ar-SA" sz="2000" dirty="0">
                <a:solidFill>
                  <a:srgbClr val="707070"/>
                </a:solidFill>
                <a:latin typeface="Monotype Koufi" pitchFamily="2" charset="-78"/>
                <a:ea typeface="Monotype Koufi" pitchFamily="2" charset="-78"/>
                <a:cs typeface="Monotype Koufi" pitchFamily="2" charset="-78"/>
              </a:rPr>
              <a:t>خلال تلبية</a:t>
            </a:r>
            <a:r>
              <a:rPr lang="en-US" sz="2000" dirty="0">
                <a:solidFill>
                  <a:srgbClr val="707070"/>
                </a:solidFill>
                <a:latin typeface="Monotype Koufi" pitchFamily="2" charset="-78"/>
                <a:ea typeface="Monotype Koufi" pitchFamily="2" charset="-78"/>
                <a:cs typeface="Monotype Koufi" pitchFamily="2" charset="-78"/>
              </a:rPr>
              <a:t> </a:t>
            </a:r>
            <a:r>
              <a:rPr lang="ar-SA" sz="2000" dirty="0">
                <a:solidFill>
                  <a:srgbClr val="707070"/>
                </a:solidFill>
                <a:latin typeface="Monotype Koufi" pitchFamily="2" charset="-78"/>
                <a:ea typeface="Monotype Koufi" pitchFamily="2" charset="-78"/>
                <a:cs typeface="Monotype Koufi" pitchFamily="2" charset="-78"/>
              </a:rPr>
              <a:t>احتياجاتهم في الوقت المناسب </a:t>
            </a:r>
            <a:r>
              <a:rPr lang="ar-SA" sz="2000" dirty="0" smtClean="0">
                <a:solidFill>
                  <a:srgbClr val="707070"/>
                </a:solidFill>
                <a:latin typeface="Monotype Koufi" pitchFamily="2" charset="-78"/>
                <a:ea typeface="Monotype Koufi" pitchFamily="2" charset="-78"/>
                <a:cs typeface="Monotype Koufi" pitchFamily="2" charset="-78"/>
              </a:rPr>
              <a:t>وبكفاءة </a:t>
            </a:r>
            <a:r>
              <a:rPr lang="ar-SA" sz="2000" dirty="0">
                <a:solidFill>
                  <a:srgbClr val="707070"/>
                </a:solidFill>
                <a:latin typeface="Monotype Koufi" pitchFamily="2" charset="-78"/>
                <a:ea typeface="Monotype Koufi" pitchFamily="2" charset="-78"/>
                <a:cs typeface="Monotype Koufi" pitchFamily="2" charset="-78"/>
              </a:rPr>
              <a:t>عالية.</a:t>
            </a:r>
          </a:p>
          <a:p>
            <a:pPr algn="r" rtl="1">
              <a:lnSpc>
                <a:spcPct val="150000"/>
              </a:lnSpc>
              <a:spcBef>
                <a:spcPts val="600"/>
              </a:spcBef>
              <a:buFont typeface="Arial" panose="020B0604020202020204" pitchFamily="34" charset="0"/>
              <a:buNone/>
            </a:pPr>
            <a:endParaRPr lang="ar-SA" dirty="0" smtClean="0">
              <a:solidFill>
                <a:srgbClr val="4C4D4F"/>
              </a:solidFill>
              <a:latin typeface="Nirmala UI" panose="020B0502040204020203" pitchFamily="34" charset="0"/>
            </a:endParaRPr>
          </a:p>
          <a:p>
            <a:endParaRPr lang="ar-SA" dirty="0">
              <a:latin typeface="Nirmala UI" panose="020B0502040204020203" pitchFamily="34" charset="0"/>
            </a:endParaRPr>
          </a:p>
        </p:txBody>
      </p:sp>
      <p:sp>
        <p:nvSpPr>
          <p:cNvPr id="6" name="عنصر نائب للمحتوى 14"/>
          <p:cNvSpPr txBox="1">
            <a:spLocks/>
          </p:cNvSpPr>
          <p:nvPr/>
        </p:nvSpPr>
        <p:spPr>
          <a:xfrm>
            <a:off x="1" y="3409205"/>
            <a:ext cx="9143999" cy="2830788"/>
          </a:xfrm>
          <a:prstGeom prst="rect">
            <a:avLst/>
          </a:prstGeom>
          <a:noFill/>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rtl="1">
              <a:lnSpc>
                <a:spcPct val="150000"/>
              </a:lnSpc>
              <a:spcBef>
                <a:spcPts val="600"/>
              </a:spcBef>
              <a:buNone/>
            </a:pPr>
            <a:r>
              <a:rPr lang="en-US" sz="2200" b="1" u="sng" dirty="0">
                <a:solidFill>
                  <a:schemeClr val="accent6">
                    <a:lumMod val="50000"/>
                  </a:schemeClr>
                </a:solidFill>
              </a:rPr>
              <a:t>I</a:t>
            </a:r>
            <a:r>
              <a:rPr lang="en-US" sz="2200" b="1" u="sng" dirty="0" smtClean="0">
                <a:solidFill>
                  <a:schemeClr val="accent6">
                    <a:lumMod val="50000"/>
                  </a:schemeClr>
                </a:solidFill>
              </a:rPr>
              <a:t>ntroduction</a:t>
            </a:r>
            <a:endParaRPr lang="ar-SA" sz="1600" b="1" u="sng" dirty="0" smtClean="0">
              <a:solidFill>
                <a:schemeClr val="accent6">
                  <a:lumMod val="50000"/>
                </a:schemeClr>
              </a:solidFill>
              <a:latin typeface="Nirmala UI" panose="020B0502040204020203" pitchFamily="34" charset="0"/>
            </a:endParaRPr>
          </a:p>
          <a:p>
            <a:pPr algn="ctr" rtl="1">
              <a:lnSpc>
                <a:spcPct val="150000"/>
              </a:lnSpc>
              <a:spcBef>
                <a:spcPts val="600"/>
              </a:spcBef>
              <a:buNone/>
            </a:pPr>
            <a:r>
              <a:rPr lang="en-US" sz="2600" b="1" dirty="0">
                <a:solidFill>
                  <a:srgbClr val="707070"/>
                </a:solidFill>
                <a:latin typeface="+mj-lt"/>
                <a:ea typeface="Monotype Koufi" pitchFamily="2" charset="-78"/>
                <a:cs typeface="Monotype Koufi" pitchFamily="2" charset="-78"/>
              </a:rPr>
              <a:t>We look forward to being the leading organization in operation, maintenance and the provision of qualified human resources within the Kingdom of Saudi Arabia. We seek to win the trust of our customers by meeting their needs in a timely and efficient manner.</a:t>
            </a:r>
            <a:endParaRPr lang="ar-SA" sz="2600" b="1" dirty="0">
              <a:latin typeface="+mj-lt"/>
            </a:endParaRPr>
          </a:p>
        </p:txBody>
      </p:sp>
    </p:spTree>
    <p:extLst>
      <p:ext uri="{BB962C8B-B14F-4D97-AF65-F5344CB8AC3E}">
        <p14:creationId xmlns:p14="http://schemas.microsoft.com/office/powerpoint/2010/main" val="1311701909"/>
      </p:ext>
    </p:extLst>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7" dur="10"/>
                                        <p:tgtEl>
                                          <p:spTgt spid="1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8">
                                            <p:txEl>
                                              <p:pRg st="1" end="1"/>
                                            </p:txEl>
                                          </p:spTgt>
                                        </p:tgtEl>
                                        <p:attrNameLst>
                                          <p:attrName>style.visibility</p:attrName>
                                        </p:attrNameLst>
                                      </p:cBhvr>
                                      <p:to>
                                        <p:strVal val="visible"/>
                                      </p:to>
                                    </p:set>
                                    <p:animEffect transition="in" filter="randombar(horizontal)">
                                      <p:cBhvr>
                                        <p:cTn id="10" dur="250"/>
                                        <p:tgtEl>
                                          <p:spTgt spid="18">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3" dur="1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51000" b="-51000"/>
          </a:stretch>
        </a:blipFill>
        <a:effectLst/>
      </p:bgPr>
    </p:bg>
    <p:spTree>
      <p:nvGrpSpPr>
        <p:cNvPr id="1" name=""/>
        <p:cNvGrpSpPr/>
        <p:nvPr/>
      </p:nvGrpSpPr>
      <p:grpSpPr>
        <a:xfrm>
          <a:off x="0" y="0"/>
          <a:ext cx="0" cy="0"/>
          <a:chOff x="0" y="0"/>
          <a:chExt cx="0" cy="0"/>
        </a:xfrm>
      </p:grpSpPr>
      <p:sp>
        <p:nvSpPr>
          <p:cNvPr id="10" name="Rectangle 9"/>
          <p:cNvSpPr/>
          <p:nvPr/>
        </p:nvSpPr>
        <p:spPr>
          <a:xfrm>
            <a:off x="3790437" y="0"/>
            <a:ext cx="3812146" cy="8055282"/>
          </a:xfrm>
          <a:prstGeom prst="rect">
            <a:avLst/>
          </a:prstGeom>
        </p:spPr>
        <p:txBody>
          <a:bodyPr wrap="square">
            <a:spAutoFit/>
          </a:bodyPr>
          <a:lstStyle/>
          <a:p>
            <a:pPr algn="ctr" rtl="1">
              <a:lnSpc>
                <a:spcPct val="107000"/>
              </a:lnSpc>
              <a:spcAft>
                <a:spcPts val="750"/>
              </a:spcAft>
            </a:pPr>
            <a:r>
              <a:rPr lang="ar-SA" sz="2000" b="1" dirty="0" smtClean="0">
                <a:solidFill>
                  <a:srgbClr val="296733"/>
                </a:solidFill>
                <a:latin typeface="Book Antiqua" panose="02040602050305030304" pitchFamily="18" charset="0"/>
              </a:rPr>
              <a:t>نبذة عن المؤسسة </a:t>
            </a:r>
          </a:p>
          <a:p>
            <a:pPr algn="justLow" rtl="1">
              <a:lnSpc>
                <a:spcPct val="107000"/>
              </a:lnSpc>
              <a:spcAft>
                <a:spcPts val="750"/>
              </a:spcAft>
            </a:pPr>
            <a:r>
              <a:rPr lang="ar-SA" altLang="ar-SA" sz="2400" b="1" dirty="0" smtClean="0">
                <a:solidFill>
                  <a:schemeClr val="tx1">
                    <a:lumMod val="95000"/>
                    <a:lumOff val="5000"/>
                  </a:schemeClr>
                </a:solidFill>
                <a:latin typeface="Algerian" panose="04020705040A02060702" pitchFamily="82" charset="0"/>
                <a:ea typeface="Times New Roman" panose="02020603050405020304" pitchFamily="18" charset="0"/>
                <a:cs typeface="Arabic Typesetting" panose="03020402040406030203" pitchFamily="66" charset="-78"/>
              </a:rPr>
              <a:t>أنشأت  </a:t>
            </a:r>
            <a:r>
              <a:rPr lang="ar-SA" altLang="ar-SA" sz="2400" b="1" dirty="0">
                <a:solidFill>
                  <a:schemeClr val="tx1">
                    <a:lumMod val="95000"/>
                    <a:lumOff val="5000"/>
                  </a:schemeClr>
                </a:solidFill>
                <a:latin typeface="Algerian" panose="04020705040A02060702" pitchFamily="82" charset="0"/>
                <a:ea typeface="Times New Roman" panose="02020603050405020304" pitchFamily="18" charset="0"/>
                <a:cs typeface="Arabic Typesetting" panose="03020402040406030203" pitchFamily="66" charset="-78"/>
              </a:rPr>
              <a:t>مؤسسة عبيرنا للمقاولات والتشغيل والصيانة في عام 1998 م  اكتسبت منذ إنشائها خبره كبيرة أدت إلى تنفيذ الكثير من الأعمال التي أصبحت النواه التــي تنشأ منها القدرات الكامنة لأعمال الصيانة والنظافة للمباني و الطرق والإنشاءات والأشراف الهندسي والتشطيبات و مقرها الرئيس مدينة الرياض بالمملكة العربية السعودية والتي أصبح لديها خبرة عالية لتنفيذ أعمال الصيانة والنظافة والانشاءات والديكورات والتشطيبـــات بمختلف أنواعها وتعتمد المؤسسة توجهات حديثة في تكاليف العمل والتحكم في المشروع وإدارة المشــاريـــع حتى أصبحت من أكبر الشركات ولله الحمد كما أنشانا عدة أقسام منها قسم الصيانة بكامل آلياته وتوفر شركة التقنيات الحيوية الدولية خدماتها المختلفة إلى قاعدة كبيرة من الجمهــــــــــــور والعملاء من القطاع الخاص </a:t>
            </a:r>
            <a:r>
              <a:rPr lang="ar-SA" altLang="ar-SA" sz="2400" b="1" dirty="0" smtClean="0">
                <a:solidFill>
                  <a:schemeClr val="tx1">
                    <a:lumMod val="95000"/>
                    <a:lumOff val="5000"/>
                  </a:schemeClr>
                </a:solidFill>
                <a:latin typeface="Algerian" panose="04020705040A02060702" pitchFamily="82" charset="0"/>
                <a:cs typeface="Akhbar MT" pitchFamily="2" charset="-78"/>
              </a:rPr>
              <a:t>.</a:t>
            </a:r>
          </a:p>
          <a:p>
            <a:pPr algn="justLow" rtl="1">
              <a:lnSpc>
                <a:spcPct val="107000"/>
              </a:lnSpc>
              <a:spcAft>
                <a:spcPts val="750"/>
              </a:spcAft>
            </a:pPr>
            <a:endParaRPr lang="ar-SA" sz="1400" b="1" dirty="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ar-SA" sz="1400" b="1" dirty="0" smtClean="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ar-SA" sz="1400" b="1" dirty="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ar-SA" sz="1400" b="1" dirty="0" smtClean="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ar-SA" sz="1400" b="1" dirty="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en-US" sz="1400" b="1" dirty="0">
              <a:solidFill>
                <a:srgbClr val="707070"/>
              </a:solidFill>
              <a:latin typeface="Arabic Typesetting" panose="03020402040406030203" pitchFamily="66" charset="-78"/>
              <a:ea typeface="Times New Roman" panose="02020603050405020304" pitchFamily="18" charset="0"/>
              <a:cs typeface="Arabic Typesetting" panose="03020402040406030203" pitchFamily="66" charset="-78"/>
            </a:endParaRPr>
          </a:p>
        </p:txBody>
      </p:sp>
      <p:sp>
        <p:nvSpPr>
          <p:cNvPr id="6" name="object 330"/>
          <p:cNvSpPr/>
          <p:nvPr/>
        </p:nvSpPr>
        <p:spPr>
          <a:xfrm>
            <a:off x="7587081" y="3432816"/>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dirty="0"/>
          </a:p>
        </p:txBody>
      </p:sp>
      <p:sp>
        <p:nvSpPr>
          <p:cNvPr id="7" name="object 331"/>
          <p:cNvSpPr/>
          <p:nvPr/>
        </p:nvSpPr>
        <p:spPr>
          <a:xfrm>
            <a:off x="7602583" y="1442009"/>
            <a:ext cx="1536350" cy="944880"/>
          </a:xfrm>
          <a:prstGeom prst="rect">
            <a:avLst/>
          </a:prstGeom>
          <a:blipFill>
            <a:blip r:embed="rId3" cstate="print"/>
            <a:stretch>
              <a:fillRect/>
            </a:stretch>
          </a:blipFill>
        </p:spPr>
        <p:txBody>
          <a:bodyPr wrap="square" lIns="0" tIns="0" rIns="0" bIns="0" rtlCol="0"/>
          <a:lstStyle/>
          <a:p>
            <a:endParaRPr dirty="0"/>
          </a:p>
        </p:txBody>
      </p:sp>
      <p:sp>
        <p:nvSpPr>
          <p:cNvPr id="8" name="object 393"/>
          <p:cNvSpPr>
            <a:spLocks noChangeAspect="1"/>
          </p:cNvSpPr>
          <p:nvPr/>
        </p:nvSpPr>
        <p:spPr>
          <a:xfrm>
            <a:off x="7587081" y="5023322"/>
            <a:ext cx="1554480" cy="1379955"/>
          </a:xfrm>
          <a:prstGeom prst="rect">
            <a:avLst/>
          </a:prstGeom>
          <a:blipFill>
            <a:blip r:embed="rId4" cstate="print"/>
            <a:stretch>
              <a:fillRect/>
            </a:stretch>
          </a:blipFill>
        </p:spPr>
        <p:txBody>
          <a:bodyPr wrap="square" lIns="0" tIns="0" rIns="0" bIns="0" rtlCol="0"/>
          <a:lstStyle/>
          <a:p>
            <a:endParaRPr dirty="0"/>
          </a:p>
        </p:txBody>
      </p:sp>
      <p:sp>
        <p:nvSpPr>
          <p:cNvPr id="9" name="object 343"/>
          <p:cNvSpPr/>
          <p:nvPr/>
        </p:nvSpPr>
        <p:spPr>
          <a:xfrm>
            <a:off x="7589520" y="6329174"/>
            <a:ext cx="1554480" cy="528826"/>
          </a:xfrm>
          <a:prstGeom prst="rect">
            <a:avLst/>
          </a:prstGeom>
          <a:blipFill>
            <a:blip r:embed="rId5" cstate="print"/>
            <a:stretch>
              <a:fillRect/>
            </a:stretch>
          </a:blipFill>
        </p:spPr>
        <p:txBody>
          <a:bodyPr wrap="square" lIns="0" tIns="0" rIns="0" bIns="0" rtlCol="0"/>
          <a:lstStyle/>
          <a:p>
            <a:endParaRPr dirty="0"/>
          </a:p>
        </p:txBody>
      </p:sp>
      <p:sp>
        <p:nvSpPr>
          <p:cNvPr id="11" name="object 392"/>
          <p:cNvSpPr>
            <a:spLocks noChangeAspect="1"/>
          </p:cNvSpPr>
          <p:nvPr/>
        </p:nvSpPr>
        <p:spPr>
          <a:xfrm>
            <a:off x="7587081" y="242705"/>
            <a:ext cx="1554480" cy="1379984"/>
          </a:xfrm>
          <a:custGeom>
            <a:avLst/>
            <a:gdLst/>
            <a:ahLst/>
            <a:cxnLst/>
            <a:rect l="l" t="t" r="r" b="b"/>
            <a:pathLst>
              <a:path w="1974215" h="2025015">
                <a:moveTo>
                  <a:pt x="1973998" y="0"/>
                </a:moveTo>
                <a:lnTo>
                  <a:pt x="0" y="0"/>
                </a:lnTo>
                <a:lnTo>
                  <a:pt x="0" y="2024773"/>
                </a:lnTo>
                <a:lnTo>
                  <a:pt x="1973998" y="2024773"/>
                </a:lnTo>
                <a:lnTo>
                  <a:pt x="1973998" y="0"/>
                </a:lnTo>
                <a:close/>
              </a:path>
            </a:pathLst>
          </a:custGeom>
          <a:solidFill>
            <a:srgbClr val="CDC192"/>
          </a:solidFill>
        </p:spPr>
        <p:txBody>
          <a:bodyPr wrap="square" lIns="0" tIns="0" rIns="0" bIns="0" rtlCol="0"/>
          <a:lstStyle/>
          <a:p>
            <a:endParaRPr dirty="0"/>
          </a:p>
        </p:txBody>
      </p:sp>
      <p:pic>
        <p:nvPicPr>
          <p:cNvPr id="12" name="Picture 10"/>
          <p:cNvPicPr>
            <a:picLocks noChangeAspect="1"/>
          </p:cNvPicPr>
          <p:nvPr/>
        </p:nvPicPr>
        <p:blipFill rotWithShape="1">
          <a:blip r:embed="rId6"/>
          <a:srcRect l="80607" t="20285" r="4467" b="37112"/>
          <a:stretch/>
        </p:blipFill>
        <p:spPr>
          <a:xfrm>
            <a:off x="7589520" y="2073908"/>
            <a:ext cx="1554480" cy="2494691"/>
          </a:xfrm>
          <a:prstGeom prst="rect">
            <a:avLst/>
          </a:prstGeom>
        </p:spPr>
      </p:pic>
      <p:pic>
        <p:nvPicPr>
          <p:cNvPr id="13"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79386" y="0"/>
            <a:ext cx="1554480" cy="1230120"/>
          </a:xfrm>
          <a:prstGeom prst="rect">
            <a:avLst/>
          </a:prstGeom>
        </p:spPr>
      </p:pic>
      <p:sp>
        <p:nvSpPr>
          <p:cNvPr id="14" name="Rectangle 9"/>
          <p:cNvSpPr/>
          <p:nvPr/>
        </p:nvSpPr>
        <p:spPr>
          <a:xfrm>
            <a:off x="0" y="-1496"/>
            <a:ext cx="3812146" cy="7056419"/>
          </a:xfrm>
          <a:prstGeom prst="rect">
            <a:avLst/>
          </a:prstGeom>
        </p:spPr>
        <p:txBody>
          <a:bodyPr wrap="square">
            <a:spAutoFit/>
          </a:bodyPr>
          <a:lstStyle/>
          <a:p>
            <a:pPr algn="ctr" rtl="1">
              <a:lnSpc>
                <a:spcPct val="107000"/>
              </a:lnSpc>
              <a:spcAft>
                <a:spcPts val="750"/>
              </a:spcAft>
            </a:pPr>
            <a:r>
              <a:rPr lang="en-US" sz="2000" b="1" dirty="0">
                <a:solidFill>
                  <a:srgbClr val="296733"/>
                </a:solidFill>
                <a:latin typeface="Book Antiqua" panose="02040602050305030304" pitchFamily="18" charset="0"/>
              </a:rPr>
              <a:t>About the Establishment</a:t>
            </a:r>
            <a:endParaRPr lang="en-US" sz="2000" b="1" dirty="0" smtClean="0">
              <a:solidFill>
                <a:srgbClr val="296733"/>
              </a:solidFill>
              <a:latin typeface="Book Antiqua" panose="02040602050305030304" pitchFamily="18" charset="0"/>
            </a:endParaRPr>
          </a:p>
          <a:p>
            <a:pPr rtl="1">
              <a:lnSpc>
                <a:spcPct val="107000"/>
              </a:lnSpc>
              <a:spcAft>
                <a:spcPts val="750"/>
              </a:spcAft>
            </a:pPr>
            <a:r>
              <a:rPr lang="en-US" sz="1600" b="1" dirty="0"/>
              <a:t>Established in 1998, </a:t>
            </a:r>
            <a:r>
              <a:rPr lang="en-US" sz="1600" b="1" dirty="0" err="1"/>
              <a:t>Abeerna</a:t>
            </a:r>
            <a:r>
              <a:rPr lang="en-US" sz="1600" b="1" dirty="0"/>
              <a:t> Contracting, Operation &amp; Maintenance Company has acquired a great deal of experience which led to the implementation of many works that have become the nucleus of the potential for the maintenance and cleaning of buildings, roads, constructions, engineering supervision and finishes. The company is headquartered in Riyadh, Saudi Arabia, High experience to carry out maintenance works, cleaning</a:t>
            </a:r>
            <a:r>
              <a:rPr lang="en-US" sz="1600" b="1" dirty="0" smtClean="0"/>
              <a:t>, construction</a:t>
            </a:r>
            <a:r>
              <a:rPr lang="en-US" sz="1600" b="1" dirty="0"/>
              <a:t>, decorations and finishes of all kinds. The company adopts modern trends in labor costs, project control and project management. We grew up several sections including the full mechanisms of the maintenance department and provide international biotechnology company and the different services to a large base of customers from the public and private </a:t>
            </a:r>
            <a:r>
              <a:rPr lang="en-US" sz="1600" b="1" dirty="0" smtClean="0"/>
              <a:t>sector.</a:t>
            </a:r>
            <a:endParaRPr lang="ar-SA" sz="1200" b="1" dirty="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ar-SA" sz="1400" b="1" dirty="0" smtClean="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ar-SA" sz="1400" b="1" dirty="0">
              <a:solidFill>
                <a:schemeClr val="tx1">
                  <a:lumMod val="75000"/>
                  <a:lumOff val="25000"/>
                </a:schemeClr>
              </a:solidFill>
              <a:latin typeface="Arabic Typesetting" panose="03020402040406030203" pitchFamily="66" charset="-78"/>
              <a:ea typeface="Times New Roman" panose="02020603050405020304" pitchFamily="18" charset="0"/>
              <a:cs typeface="Akhbar MT" pitchFamily="2" charset="-78"/>
            </a:endParaRPr>
          </a:p>
          <a:p>
            <a:pPr algn="justLow" rtl="1">
              <a:lnSpc>
                <a:spcPct val="107000"/>
              </a:lnSpc>
              <a:spcAft>
                <a:spcPts val="750"/>
              </a:spcAft>
            </a:pPr>
            <a:endParaRPr lang="en-US" sz="1400" b="1" dirty="0">
              <a:solidFill>
                <a:srgbClr val="707070"/>
              </a:solidFill>
              <a:latin typeface="Arabic Typesetting" panose="03020402040406030203" pitchFamily="66" charset="-78"/>
              <a:ea typeface="Times New Roman" panose="02020603050405020304" pitchFamily="18" charset="0"/>
              <a:cs typeface="Arabic Typesetting" panose="03020402040406030203" pitchFamily="66" charset="-78"/>
            </a:endParaRPr>
          </a:p>
        </p:txBody>
      </p:sp>
      <p:pic>
        <p:nvPicPr>
          <p:cNvPr id="15" name="صورة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76442" y="1317994"/>
            <a:ext cx="1560368" cy="1271034"/>
          </a:xfrm>
          <a:prstGeom prst="rect">
            <a:avLst/>
          </a:prstGeom>
        </p:spPr>
      </p:pic>
    </p:spTree>
    <p:extLst>
      <p:ext uri="{BB962C8B-B14F-4D97-AF65-F5344CB8AC3E}">
        <p14:creationId xmlns:p14="http://schemas.microsoft.com/office/powerpoint/2010/main" val="2642787342"/>
      </p:ext>
    </p:extLst>
  </p:cSld>
  <p:clrMapOvr>
    <a:masterClrMapping/>
  </p:clrMapOvr>
  <p:transition spd="med">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30"/>
          <p:cNvSpPr/>
          <p:nvPr/>
        </p:nvSpPr>
        <p:spPr>
          <a:xfrm>
            <a:off x="7587081" y="3432816"/>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dirty="0"/>
          </a:p>
        </p:txBody>
      </p:sp>
      <p:sp>
        <p:nvSpPr>
          <p:cNvPr id="7" name="object 331"/>
          <p:cNvSpPr/>
          <p:nvPr/>
        </p:nvSpPr>
        <p:spPr>
          <a:xfrm>
            <a:off x="7602583" y="1442009"/>
            <a:ext cx="1536350" cy="944880"/>
          </a:xfrm>
          <a:prstGeom prst="rect">
            <a:avLst/>
          </a:prstGeom>
          <a:blipFill>
            <a:blip r:embed="rId2" cstate="print"/>
            <a:stretch>
              <a:fillRect/>
            </a:stretch>
          </a:blipFill>
        </p:spPr>
        <p:txBody>
          <a:bodyPr wrap="square" lIns="0" tIns="0" rIns="0" bIns="0" rtlCol="0"/>
          <a:lstStyle/>
          <a:p>
            <a:endParaRPr dirty="0"/>
          </a:p>
        </p:txBody>
      </p:sp>
      <p:sp>
        <p:nvSpPr>
          <p:cNvPr id="8" name="object 393"/>
          <p:cNvSpPr>
            <a:spLocks noChangeAspect="1"/>
          </p:cNvSpPr>
          <p:nvPr/>
        </p:nvSpPr>
        <p:spPr>
          <a:xfrm>
            <a:off x="7587081" y="5023322"/>
            <a:ext cx="1554480" cy="1379955"/>
          </a:xfrm>
          <a:prstGeom prst="rect">
            <a:avLst/>
          </a:prstGeom>
          <a:blipFill>
            <a:blip r:embed="rId3" cstate="print"/>
            <a:stretch>
              <a:fillRect/>
            </a:stretch>
          </a:blipFill>
        </p:spPr>
        <p:txBody>
          <a:bodyPr wrap="square" lIns="0" tIns="0" rIns="0" bIns="0" rtlCol="0"/>
          <a:lstStyle/>
          <a:p>
            <a:endParaRPr dirty="0"/>
          </a:p>
        </p:txBody>
      </p:sp>
      <p:sp>
        <p:nvSpPr>
          <p:cNvPr id="9" name="object 343"/>
          <p:cNvSpPr/>
          <p:nvPr/>
        </p:nvSpPr>
        <p:spPr>
          <a:xfrm>
            <a:off x="7589520" y="6329174"/>
            <a:ext cx="1554480" cy="528826"/>
          </a:xfrm>
          <a:prstGeom prst="rect">
            <a:avLst/>
          </a:prstGeom>
          <a:blipFill>
            <a:blip r:embed="rId4" cstate="print"/>
            <a:stretch>
              <a:fillRect/>
            </a:stretch>
          </a:blipFill>
        </p:spPr>
        <p:txBody>
          <a:bodyPr wrap="square" lIns="0" tIns="0" rIns="0" bIns="0" rtlCol="0"/>
          <a:lstStyle/>
          <a:p>
            <a:endParaRPr dirty="0"/>
          </a:p>
        </p:txBody>
      </p:sp>
      <p:sp>
        <p:nvSpPr>
          <p:cNvPr id="10" name="object 392"/>
          <p:cNvSpPr>
            <a:spLocks noChangeAspect="1"/>
          </p:cNvSpPr>
          <p:nvPr/>
        </p:nvSpPr>
        <p:spPr>
          <a:xfrm>
            <a:off x="7587081" y="242705"/>
            <a:ext cx="1554480" cy="1379984"/>
          </a:xfrm>
          <a:custGeom>
            <a:avLst/>
            <a:gdLst/>
            <a:ahLst/>
            <a:cxnLst/>
            <a:rect l="l" t="t" r="r" b="b"/>
            <a:pathLst>
              <a:path w="1974215" h="2025015">
                <a:moveTo>
                  <a:pt x="1973998" y="0"/>
                </a:moveTo>
                <a:lnTo>
                  <a:pt x="0" y="0"/>
                </a:lnTo>
                <a:lnTo>
                  <a:pt x="0" y="2024773"/>
                </a:lnTo>
                <a:lnTo>
                  <a:pt x="1973998" y="2024773"/>
                </a:lnTo>
                <a:lnTo>
                  <a:pt x="1973998" y="0"/>
                </a:lnTo>
                <a:close/>
              </a:path>
            </a:pathLst>
          </a:custGeom>
          <a:solidFill>
            <a:srgbClr val="CDC192"/>
          </a:solidFill>
        </p:spPr>
        <p:txBody>
          <a:bodyPr wrap="square" lIns="0" tIns="0" rIns="0" bIns="0" rtlCol="0"/>
          <a:lstStyle/>
          <a:p>
            <a:endParaRPr dirty="0"/>
          </a:p>
        </p:txBody>
      </p:sp>
      <p:pic>
        <p:nvPicPr>
          <p:cNvPr id="11" name="Picture 10"/>
          <p:cNvPicPr>
            <a:picLocks noChangeAspect="1"/>
          </p:cNvPicPr>
          <p:nvPr/>
        </p:nvPicPr>
        <p:blipFill rotWithShape="1">
          <a:blip r:embed="rId5"/>
          <a:srcRect l="80607" t="20285" r="4467" b="37112"/>
          <a:stretch/>
        </p:blipFill>
        <p:spPr>
          <a:xfrm>
            <a:off x="7589520" y="2073908"/>
            <a:ext cx="1554480" cy="249469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9386" y="0"/>
            <a:ext cx="1554480" cy="1230120"/>
          </a:xfrm>
          <a:prstGeom prst="rect">
            <a:avLst/>
          </a:prstGeom>
        </p:spPr>
      </p:pic>
      <p:sp>
        <p:nvSpPr>
          <p:cNvPr id="13" name="Rectangle 12"/>
          <p:cNvSpPr/>
          <p:nvPr/>
        </p:nvSpPr>
        <p:spPr>
          <a:xfrm>
            <a:off x="-55" y="0"/>
            <a:ext cx="7571690" cy="7207294"/>
          </a:xfrm>
          <a:prstGeom prst="rect">
            <a:avLst/>
          </a:prstGeom>
        </p:spPr>
        <p:txBody>
          <a:bodyPr wrap="square">
            <a:spAutoFit/>
          </a:bodyPr>
          <a:lstStyle/>
          <a:p>
            <a:pPr indent="-457200" algn="ctr" rtl="1">
              <a:lnSpc>
                <a:spcPct val="107000"/>
              </a:lnSpc>
              <a:spcBef>
                <a:spcPts val="1050"/>
              </a:spcBef>
              <a:spcAft>
                <a:spcPts val="750"/>
              </a:spcAft>
              <a:buFont typeface="Wingdings" panose="05000000000000000000" pitchFamily="2" charset="2"/>
              <a:buChar char="§"/>
            </a:pPr>
            <a:r>
              <a:rPr lang="ar-SA" sz="2400" b="1" u="sng" spc="-100" dirty="0" smtClean="0">
                <a:solidFill>
                  <a:srgbClr val="296733"/>
                </a:solidFill>
                <a:latin typeface="Book Antiqua" panose="02040602050305030304" pitchFamily="18" charset="0"/>
              </a:rPr>
              <a:t>رسـا</a:t>
            </a:r>
            <a:r>
              <a:rPr lang="en-US" sz="2400" b="1" u="sng" spc="-100" dirty="0" smtClean="0">
                <a:solidFill>
                  <a:srgbClr val="296733"/>
                </a:solidFill>
                <a:latin typeface="Book Antiqua" panose="02040602050305030304" pitchFamily="18" charset="0"/>
              </a:rPr>
              <a:t> </a:t>
            </a:r>
            <a:r>
              <a:rPr lang="ar-SA" sz="2400" b="1" u="sng" spc="-100" dirty="0" smtClean="0">
                <a:solidFill>
                  <a:srgbClr val="296733"/>
                </a:solidFill>
                <a:latin typeface="Book Antiqua" panose="02040602050305030304" pitchFamily="18" charset="0"/>
              </a:rPr>
              <a:t>لـتـنـا</a:t>
            </a:r>
            <a:endParaRPr lang="en-US" sz="1400" b="1" dirty="0">
              <a:solidFill>
                <a:srgbClr val="296733"/>
              </a:solidFill>
              <a:latin typeface="Book Antiqua" panose="02040602050305030304" pitchFamily="18" charset="0"/>
            </a:endParaRPr>
          </a:p>
          <a:p>
            <a:pPr marL="457200" indent="-457200" algn="r" rtl="1">
              <a:buFont typeface="Wingdings" panose="05000000000000000000" pitchFamily="2" charset="2"/>
              <a:buChar char="q"/>
            </a:pPr>
            <a:r>
              <a:rPr lang="ar-SA" b="1" dirty="0"/>
              <a:t>توفير</a:t>
            </a:r>
            <a:r>
              <a:rPr lang="en-US" b="1" dirty="0"/>
              <a:t> أفضل الكوادر البشرية الأجنبية للعمل داخل المملكة في </a:t>
            </a:r>
            <a:r>
              <a:rPr lang="en-US" b="1" dirty="0" err="1"/>
              <a:t>قطاع</a:t>
            </a:r>
            <a:r>
              <a:rPr lang="en-US" b="1" dirty="0"/>
              <a:t> </a:t>
            </a:r>
            <a:r>
              <a:rPr lang="en-US" b="1" dirty="0" err="1" smtClean="0"/>
              <a:t>الأفراد</a:t>
            </a:r>
            <a:r>
              <a:rPr lang="en-US" b="1" dirty="0" smtClean="0"/>
              <a:t> و </a:t>
            </a:r>
            <a:r>
              <a:rPr lang="en-US" b="1" dirty="0" err="1" smtClean="0"/>
              <a:t>الأعمال</a:t>
            </a:r>
            <a:r>
              <a:rPr lang="ar-SA" b="1" dirty="0" smtClean="0"/>
              <a:t> </a:t>
            </a:r>
            <a:r>
              <a:rPr lang="ar-SA" b="1" dirty="0"/>
              <a:t>. </a:t>
            </a:r>
            <a:endParaRPr lang="en-US" b="1" dirty="0"/>
          </a:p>
          <a:p>
            <a:pPr marL="457200" indent="-457200" algn="r" rtl="1">
              <a:buFont typeface="Wingdings" panose="05000000000000000000" pitchFamily="2" charset="2"/>
              <a:buChar char="q"/>
            </a:pPr>
            <a:r>
              <a:rPr lang="ar-SA" b="1" dirty="0"/>
              <a:t>تقديم الخدمات المساندة لتحقيق أهداف وتطلعات عملاؤنا عن طريق تحقيق التوافق بين المهارات المطلوبة لكل مهنة وفهم طبيعة العمل وتحقيق التجانس بين العميل والعامل .</a:t>
            </a:r>
            <a:endParaRPr lang="en-US" b="1" dirty="0"/>
          </a:p>
          <a:p>
            <a:pPr marL="457200" indent="-457200" algn="r" rtl="1">
              <a:buFont typeface="Wingdings" panose="05000000000000000000" pitchFamily="2" charset="2"/>
              <a:buChar char="q"/>
            </a:pPr>
            <a:r>
              <a:rPr lang="ar-SA" b="1" dirty="0"/>
              <a:t>رفع مستوي الخدمة في تقديم الخدمات العمالية ذات الكفاءة العالية بما يتوافق مع قيم وتقاليد المجتمع السعودي ومصلحة صاحب العمل  .</a:t>
            </a:r>
          </a:p>
          <a:p>
            <a:pPr marL="457200" indent="-457200" algn="r" rtl="1">
              <a:buFont typeface="Wingdings" panose="05000000000000000000" pitchFamily="2" charset="2"/>
              <a:buChar char="q"/>
            </a:pPr>
            <a:r>
              <a:rPr lang="ar-SA" b="1" dirty="0"/>
              <a:t>تنظيم وحفظ حقوق وواجبات مواردنا البشرية بما يساهم في تقديم أفضل صورة عن المملكة العربية السعودية بالخارج.</a:t>
            </a:r>
            <a:endParaRPr lang="en-US" b="1" dirty="0"/>
          </a:p>
          <a:p>
            <a:pPr marL="457200" indent="-457200" algn="r" rtl="1">
              <a:buFont typeface="Wingdings" panose="05000000000000000000" pitchFamily="2" charset="2"/>
              <a:buChar char="q"/>
            </a:pPr>
            <a:r>
              <a:rPr lang="ar-SA" b="1" dirty="0"/>
              <a:t>العمل على تبادل الأفكار مع عملاؤنا للوصول إلى حلول مرنة لتقديم الأفضل في الخدمات العمالية.</a:t>
            </a:r>
          </a:p>
          <a:p>
            <a:pPr marL="457200" lvl="8" indent="-457200" algn="r" rtl="1">
              <a:buFont typeface="Wingdings" panose="05000000000000000000" pitchFamily="2" charset="2"/>
              <a:buChar char="q"/>
            </a:pPr>
            <a:r>
              <a:rPr lang="ar-SA" b="1" dirty="0"/>
              <a:t>الترسيخ لعلاقة طويلة الأمد مع عملائنا مسخرين لذلك كافة إمكانياتنا وقدراتنا وخبراتنا في مجال توفير الموارد البشرية لقطاعي الأعمال والأفراد.</a:t>
            </a:r>
          </a:p>
          <a:p>
            <a:pPr marL="457200" lvl="8" indent="-457200" algn="r" rtl="1">
              <a:buFont typeface="Wingdings" panose="05000000000000000000" pitchFamily="2" charset="2"/>
              <a:buChar char="q"/>
            </a:pPr>
            <a:r>
              <a:rPr lang="ar-SA" b="1" dirty="0"/>
              <a:t>أن نكون بمثابة احدى القنوات الرئيسية التي توفر الكفاءات البشرية بما يتوافق مع الأنظمة المحلية والدولية</a:t>
            </a:r>
            <a:r>
              <a:rPr lang="ar-SA" dirty="0"/>
              <a:t>.</a:t>
            </a:r>
            <a:endParaRPr lang="en-US" dirty="0"/>
          </a:p>
          <a:p>
            <a:pPr marL="457200" lvl="8" indent="-457200" algn="r" rtl="1">
              <a:buFont typeface="Wingdings" panose="05000000000000000000" pitchFamily="2" charset="2"/>
              <a:buChar char="q"/>
            </a:pPr>
            <a:r>
              <a:rPr lang="ar-SA" b="1" dirty="0"/>
              <a:t>توفير أفضل الكفاءات البشرية لعملائنا بالتعاون مع شركاء دوليين من وكالات ومكاتب توظيف في البلدان المستهدفة التي تلبي تطلعات </a:t>
            </a:r>
            <a:r>
              <a:rPr lang="ar-SA" b="1" dirty="0" smtClean="0"/>
              <a:t>عملاؤنا.</a:t>
            </a:r>
          </a:p>
          <a:p>
            <a:pPr marL="457200" lvl="8" indent="-457200" algn="r" rtl="1">
              <a:buFont typeface="Wingdings" panose="05000000000000000000" pitchFamily="2" charset="2"/>
              <a:buChar char="q"/>
            </a:pPr>
            <a:r>
              <a:rPr lang="ar-SA" b="1" dirty="0"/>
              <a:t>أن نكون قوة دافعة وراء خلق مستقبل اقتصادي مستدام وواسع النطاق في مجال تقديم حلول الموارد البشرية بالمملكة العربية السعودية</a:t>
            </a:r>
            <a:r>
              <a:rPr lang="ar-SA" dirty="0" smtClean="0"/>
              <a:t>.</a:t>
            </a:r>
          </a:p>
          <a:p>
            <a:pPr marL="457200" lvl="8" indent="-457200" algn="r" rtl="1">
              <a:buFont typeface="Wingdings" panose="05000000000000000000" pitchFamily="2" charset="2"/>
              <a:buChar char="q"/>
            </a:pPr>
            <a:r>
              <a:rPr lang="ar-SA" b="1" dirty="0"/>
              <a:t>الاهتمام بإدارة العنصر البشري بكفاءة بما يتوافق مع قيمنا الدينية والأعراف الدولية لضمان العدالة والوفاء بحقوق الكوادر البشرية </a:t>
            </a:r>
            <a:r>
              <a:rPr lang="ar-SA" b="1" dirty="0" err="1" smtClean="0"/>
              <a:t>المستقدمة</a:t>
            </a:r>
            <a:r>
              <a:rPr lang="ar-SA" b="1" dirty="0" smtClean="0"/>
              <a:t> </a:t>
            </a:r>
            <a:r>
              <a:rPr lang="ar-SA" b="1" dirty="0"/>
              <a:t>المالية والصحية والعمالية.</a:t>
            </a:r>
            <a:endParaRPr lang="en-US" dirty="0"/>
          </a:p>
          <a:p>
            <a:pPr marL="0" lvl="8" algn="r" rtl="1"/>
            <a:endParaRPr lang="en-US" dirty="0"/>
          </a:p>
          <a:p>
            <a:pPr marL="457200" lvl="8" indent="-457200" algn="r" rtl="1">
              <a:buFont typeface="Wingdings" panose="05000000000000000000" pitchFamily="2" charset="2"/>
              <a:buChar char="q"/>
            </a:pPr>
            <a:endParaRPr lang="ar-SA" sz="1400" b="1" dirty="0" smtClean="0">
              <a:latin typeface="Calibri" panose="020F0502020204030204" pitchFamily="34" charset="0"/>
              <a:ea typeface="Calibri" panose="020F0502020204030204" pitchFamily="34" charset="0"/>
            </a:endParaRPr>
          </a:p>
          <a:p>
            <a:pPr marL="457200" lvl="8" indent="-457200" algn="r" rtl="1">
              <a:buFont typeface="Wingdings" panose="05000000000000000000" pitchFamily="2" charset="2"/>
              <a:buChar char="q"/>
            </a:pPr>
            <a:endParaRPr lang="en-US" sz="1400" dirty="0">
              <a:latin typeface="Calibri" panose="020F0502020204030204" pitchFamily="34" charset="0"/>
              <a:ea typeface="Calibri" panose="020F0502020204030204" pitchFamily="34" charset="0"/>
              <a:cs typeface="Arial" panose="020B0604020202020204" pitchFamily="34" charset="0"/>
            </a:endParaRPr>
          </a:p>
          <a:p>
            <a:pPr marL="457200" indent="-457200" algn="r" rtl="1">
              <a:buFont typeface="Wingdings" panose="05000000000000000000" pitchFamily="2" charset="2"/>
              <a:buChar char="q"/>
            </a:pPr>
            <a:endParaRPr lang="ar-SA" sz="2100" b="1" dirty="0">
              <a:latin typeface="Book Antiqua" panose="02040602050305030304" pitchFamily="18" charset="0"/>
            </a:endParaRPr>
          </a:p>
          <a:p>
            <a:pPr marL="457200" indent="-457200" algn="r" rtl="1">
              <a:buFont typeface="Wingdings" panose="05000000000000000000" pitchFamily="2" charset="2"/>
              <a:buChar char="q"/>
            </a:pPr>
            <a:endParaRPr lang="ar-SA" sz="2100" b="1" dirty="0" smtClean="0">
              <a:latin typeface="Book Antiqua" panose="02040602050305030304" pitchFamily="18" charset="0"/>
            </a:endParaRPr>
          </a:p>
        </p:txBody>
      </p:sp>
      <p:sp>
        <p:nvSpPr>
          <p:cNvPr id="14" name="Rectangle 2"/>
          <p:cNvSpPr/>
          <p:nvPr/>
        </p:nvSpPr>
        <p:spPr>
          <a:xfrm>
            <a:off x="-3425372" y="2794578"/>
            <a:ext cx="3159348" cy="312650"/>
          </a:xfrm>
          <a:prstGeom prst="rect">
            <a:avLst/>
          </a:prstGeom>
        </p:spPr>
        <p:txBody>
          <a:bodyPr wrap="square">
            <a:spAutoFit/>
          </a:bodyPr>
          <a:lstStyle/>
          <a:p>
            <a:pPr marL="342900" lvl="0" indent="-342900" algn="r" rtl="1">
              <a:lnSpc>
                <a:spcPct val="107000"/>
              </a:lnSpc>
              <a:spcAft>
                <a:spcPts val="800"/>
              </a:spcAft>
              <a:buFont typeface="Courier New" panose="02070309020205020404" pitchFamily="49" charset="0"/>
              <a:buChar char="o"/>
            </a:pP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41553883"/>
      </p:ext>
    </p:extLst>
  </p:cSld>
  <p:clrMapOvr>
    <a:masterClrMapping/>
  </p:clrMapOvr>
  <p:transition spd="med">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1578063" y="35576"/>
            <a:ext cx="7565937" cy="6622134"/>
          </a:xfrm>
          <a:prstGeom prst="rect">
            <a:avLst/>
          </a:prstGeom>
        </p:spPr>
        <p:txBody>
          <a:bodyPr wrap="square">
            <a:spAutoFit/>
          </a:bodyPr>
          <a:lstStyle/>
          <a:p>
            <a:pPr algn="ctr" rtl="1">
              <a:lnSpc>
                <a:spcPct val="107000"/>
              </a:lnSpc>
              <a:spcBef>
                <a:spcPts val="1050"/>
              </a:spcBef>
              <a:spcAft>
                <a:spcPts val="750"/>
              </a:spcAft>
            </a:pPr>
            <a:r>
              <a:rPr lang="en-US" sz="1400" b="1" u="sng" dirty="0" smtClean="0">
                <a:solidFill>
                  <a:srgbClr val="296733"/>
                </a:solidFill>
                <a:latin typeface="Book Antiqua" panose="02040602050305030304" pitchFamily="18" charset="0"/>
              </a:rPr>
              <a:t>Our Message</a:t>
            </a:r>
            <a:endParaRPr lang="ar-SA" sz="600" b="1" u="sng" dirty="0" smtClean="0">
              <a:solidFill>
                <a:srgbClr val="296733"/>
              </a:solidFill>
              <a:latin typeface="Book Antiqua" panose="02040602050305030304" pitchFamily="18" charset="0"/>
            </a:endParaRPr>
          </a:p>
          <a:p>
            <a:pPr marL="457200" lvl="0" indent="-457200" algn="just">
              <a:lnSpc>
                <a:spcPct val="150000"/>
              </a:lnSpc>
              <a:spcAft>
                <a:spcPts val="0"/>
              </a:spcAft>
              <a:buSzPts val="1000"/>
              <a:buFont typeface="Wingdings" panose="05000000000000000000" pitchFamily="2" charset="2"/>
              <a:buChar char="q"/>
              <a:tabLst>
                <a:tab pos="457200" algn="l"/>
              </a:tabLst>
            </a:pPr>
            <a:r>
              <a:rPr lang="en-US" sz="1500" b="1" dirty="0"/>
              <a:t>Applying the best professional standard in providing our service to our clients continuously for the private and public sectors.</a:t>
            </a:r>
          </a:p>
          <a:p>
            <a:pPr marL="457200" lvl="0" indent="-457200">
              <a:lnSpc>
                <a:spcPct val="150000"/>
              </a:lnSpc>
              <a:spcAft>
                <a:spcPts val="0"/>
              </a:spcAft>
              <a:buSzPts val="1000"/>
              <a:buFont typeface="Wingdings" panose="05000000000000000000" pitchFamily="2" charset="2"/>
              <a:buChar char="q"/>
              <a:tabLst>
                <a:tab pos="457200" algn="l"/>
              </a:tabLst>
            </a:pPr>
            <a:r>
              <a:rPr lang="en-US" sz="1500" b="1" dirty="0"/>
              <a:t>Providing the support services to achieve the goals and expectations of our customers by achieving the compatibility between the skills required for each profession and understanding the nature of work, also achieve harmony between the client and the worker.   </a:t>
            </a:r>
          </a:p>
          <a:p>
            <a:pPr marL="457200" lvl="0" indent="-457200" algn="just">
              <a:lnSpc>
                <a:spcPct val="150000"/>
              </a:lnSpc>
              <a:spcAft>
                <a:spcPts val="0"/>
              </a:spcAft>
              <a:buSzPts val="1000"/>
              <a:buFont typeface="Wingdings" panose="05000000000000000000" pitchFamily="2" charset="2"/>
              <a:buChar char="q"/>
              <a:tabLst>
                <a:tab pos="457200" algn="l"/>
              </a:tabLst>
            </a:pPr>
            <a:r>
              <a:rPr lang="ar-SA" sz="1500" b="1" dirty="0"/>
              <a:t> </a:t>
            </a:r>
            <a:r>
              <a:rPr lang="en-US" sz="1500" b="1" dirty="0"/>
              <a:t>Contribute to rise the level of services provided in the recruitment of labor and provide professional services by working with preferable offices at this filed in all the countries we export from.  Rise the level of services in the provision of the high-value labor services which consistent with the values and traditions of the Saudi community and the interest of our clients.  </a:t>
            </a:r>
            <a:endParaRPr lang="ar-SA" sz="1500" b="1" dirty="0"/>
          </a:p>
          <a:p>
            <a:pPr marL="457200" lvl="0" indent="-457200" algn="just">
              <a:lnSpc>
                <a:spcPct val="150000"/>
              </a:lnSpc>
              <a:spcAft>
                <a:spcPts val="0"/>
              </a:spcAft>
              <a:buSzPts val="1000"/>
              <a:buFont typeface="Wingdings" panose="05000000000000000000" pitchFamily="2" charset="2"/>
              <a:buChar char="q"/>
              <a:tabLst>
                <a:tab pos="457200" algn="l"/>
              </a:tabLst>
            </a:pPr>
            <a:r>
              <a:rPr lang="en-US" sz="1500" b="1" dirty="0"/>
              <a:t>Organize and preserve the rights and duties of our human recourses in order to contribute to show a good picture of Saudi Arabia to all the countries </a:t>
            </a:r>
            <a:endParaRPr lang="ar-SA" sz="1500" b="1" dirty="0"/>
          </a:p>
          <a:p>
            <a:pPr marL="457200" lvl="0" indent="-457200" algn="just">
              <a:lnSpc>
                <a:spcPct val="150000"/>
              </a:lnSpc>
              <a:spcAft>
                <a:spcPts val="0"/>
              </a:spcAft>
              <a:buSzPts val="1000"/>
              <a:buFont typeface="Wingdings" panose="05000000000000000000" pitchFamily="2" charset="2"/>
              <a:buChar char="q"/>
              <a:tabLst>
                <a:tab pos="457200" algn="l"/>
              </a:tabLst>
            </a:pPr>
            <a:r>
              <a:rPr lang="en-US" sz="1500" b="1" dirty="0"/>
              <a:t>Work to exchange ideas with our clients to reach flexible solutions which allow us to provide a better services. </a:t>
            </a:r>
            <a:endParaRPr lang="ar-SA" sz="1500" b="1" dirty="0"/>
          </a:p>
          <a:p>
            <a:pPr marL="457200" lvl="0" indent="-457200" algn="just">
              <a:lnSpc>
                <a:spcPct val="150000"/>
              </a:lnSpc>
              <a:spcAft>
                <a:spcPts val="0"/>
              </a:spcAft>
              <a:buSzPts val="1000"/>
              <a:buFont typeface="Wingdings" panose="05000000000000000000" pitchFamily="2" charset="2"/>
              <a:buChar char="q"/>
              <a:tabLst>
                <a:tab pos="457200" algn="l"/>
              </a:tabLst>
            </a:pPr>
            <a:r>
              <a:rPr lang="en-US" sz="1500" b="1" dirty="0"/>
              <a:t>Use the recourses and the different tools and work dynamically to address the ongoing changes in the labor market, and work deeply to understand the needs of the sectors we serve</a:t>
            </a:r>
            <a:r>
              <a:rPr lang="en-US" sz="1500" b="1" dirty="0" smtClean="0"/>
              <a:t>.</a:t>
            </a:r>
            <a:endParaRPr lang="en-US" sz="1500" b="1" dirty="0"/>
          </a:p>
        </p:txBody>
      </p:sp>
      <p:sp>
        <p:nvSpPr>
          <p:cNvPr id="5" name="object 330"/>
          <p:cNvSpPr/>
          <p:nvPr/>
        </p:nvSpPr>
        <p:spPr>
          <a:xfrm>
            <a:off x="13447" y="3149831"/>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dirty="0"/>
          </a:p>
        </p:txBody>
      </p:sp>
      <p:sp>
        <p:nvSpPr>
          <p:cNvPr id="6" name="object 331"/>
          <p:cNvSpPr/>
          <p:nvPr/>
        </p:nvSpPr>
        <p:spPr>
          <a:xfrm>
            <a:off x="-5752" y="1580261"/>
            <a:ext cx="1556919" cy="944880"/>
          </a:xfrm>
          <a:prstGeom prst="rect">
            <a:avLst/>
          </a:prstGeom>
          <a:blipFill>
            <a:blip r:embed="rId2" cstate="print"/>
            <a:stretch>
              <a:fillRect/>
            </a:stretch>
          </a:blipFill>
        </p:spPr>
        <p:txBody>
          <a:bodyPr wrap="square" lIns="0" tIns="0" rIns="0" bIns="0" rtlCol="0"/>
          <a:lstStyle/>
          <a:p>
            <a:endParaRPr dirty="0"/>
          </a:p>
        </p:txBody>
      </p:sp>
      <p:sp>
        <p:nvSpPr>
          <p:cNvPr id="7" name="object 393"/>
          <p:cNvSpPr>
            <a:spLocks noChangeAspect="1"/>
          </p:cNvSpPr>
          <p:nvPr/>
        </p:nvSpPr>
        <p:spPr>
          <a:xfrm>
            <a:off x="-5752" y="4825054"/>
            <a:ext cx="1554480" cy="1379955"/>
          </a:xfrm>
          <a:prstGeom prst="rect">
            <a:avLst/>
          </a:prstGeom>
          <a:blipFill>
            <a:blip r:embed="rId3" cstate="print"/>
            <a:stretch>
              <a:fillRect/>
            </a:stretch>
          </a:blipFill>
        </p:spPr>
        <p:txBody>
          <a:bodyPr wrap="square" lIns="0" tIns="0" rIns="0" bIns="0" rtlCol="0"/>
          <a:lstStyle/>
          <a:p>
            <a:endParaRPr dirty="0"/>
          </a:p>
        </p:txBody>
      </p:sp>
      <p:sp>
        <p:nvSpPr>
          <p:cNvPr id="8" name="object 343"/>
          <p:cNvSpPr/>
          <p:nvPr/>
        </p:nvSpPr>
        <p:spPr>
          <a:xfrm>
            <a:off x="13446" y="6205009"/>
            <a:ext cx="1554480" cy="528826"/>
          </a:xfrm>
          <a:prstGeom prst="rect">
            <a:avLst/>
          </a:prstGeom>
          <a:blipFill>
            <a:blip r:embed="rId4" cstate="print"/>
            <a:stretch>
              <a:fillRect/>
            </a:stretch>
          </a:blipFill>
        </p:spPr>
        <p:txBody>
          <a:bodyPr wrap="square" lIns="0" tIns="0" rIns="0" bIns="0" rtlCol="0"/>
          <a:lstStyle/>
          <a:p>
            <a:endParaRPr dirty="0"/>
          </a:p>
        </p:txBody>
      </p:sp>
      <p:sp>
        <p:nvSpPr>
          <p:cNvPr id="9" name="object 392"/>
          <p:cNvSpPr>
            <a:spLocks noChangeAspect="1"/>
          </p:cNvSpPr>
          <p:nvPr/>
        </p:nvSpPr>
        <p:spPr>
          <a:xfrm>
            <a:off x="-3313" y="-39941"/>
            <a:ext cx="1554480" cy="1580927"/>
          </a:xfrm>
          <a:custGeom>
            <a:avLst/>
            <a:gdLst/>
            <a:ahLst/>
            <a:cxnLst/>
            <a:rect l="l" t="t" r="r" b="b"/>
            <a:pathLst>
              <a:path w="1974215" h="2025015">
                <a:moveTo>
                  <a:pt x="1973998" y="0"/>
                </a:moveTo>
                <a:lnTo>
                  <a:pt x="0" y="0"/>
                </a:lnTo>
                <a:lnTo>
                  <a:pt x="0" y="2024773"/>
                </a:lnTo>
                <a:lnTo>
                  <a:pt x="1973998" y="2024773"/>
                </a:lnTo>
                <a:lnTo>
                  <a:pt x="1973998" y="0"/>
                </a:lnTo>
                <a:close/>
              </a:path>
            </a:pathLst>
          </a:custGeom>
          <a:solidFill>
            <a:srgbClr val="CDC192"/>
          </a:solidFill>
        </p:spPr>
        <p:txBody>
          <a:bodyPr wrap="square" lIns="0" tIns="0" rIns="0" bIns="0" rtlCol="0"/>
          <a:lstStyle/>
          <a:p>
            <a:endParaRPr dirty="0"/>
          </a:p>
        </p:txBody>
      </p:sp>
      <p:pic>
        <p:nvPicPr>
          <p:cNvPr id="11"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35" y="2425348"/>
            <a:ext cx="1554480" cy="1031443"/>
          </a:xfrm>
          <a:prstGeom prst="rect">
            <a:avLst/>
          </a:prstGeom>
        </p:spPr>
      </p:pic>
      <p:pic>
        <p:nvPicPr>
          <p:cNvPr id="12"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13" y="532236"/>
            <a:ext cx="1554480" cy="1048025"/>
          </a:xfrm>
          <a:prstGeom prst="rect">
            <a:avLst/>
          </a:prstGeom>
        </p:spPr>
      </p:pic>
      <p:pic>
        <p:nvPicPr>
          <p:cNvPr id="2" name="صورة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02" y="3545757"/>
            <a:ext cx="1560368" cy="1271034"/>
          </a:xfrm>
          <a:prstGeom prst="rect">
            <a:avLst/>
          </a:prstGeom>
        </p:spPr>
      </p:pic>
    </p:spTree>
    <p:extLst>
      <p:ext uri="{BB962C8B-B14F-4D97-AF65-F5344CB8AC3E}">
        <p14:creationId xmlns:p14="http://schemas.microsoft.com/office/powerpoint/2010/main" val="4255328073"/>
      </p:ext>
    </p:extLst>
  </p:cSld>
  <p:clrMapOvr>
    <a:masterClrMapping/>
  </p:clrMapOvr>
  <p:transition spd="med">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84218" y="-12748"/>
            <a:ext cx="7135091" cy="6776214"/>
          </a:xfrm>
          <a:prstGeom prst="rect">
            <a:avLst/>
          </a:prstGeom>
        </p:spPr>
        <p:txBody>
          <a:bodyPr wrap="square">
            <a:spAutoFit/>
          </a:bodyPr>
          <a:lstStyle/>
          <a:p>
            <a:pPr marL="457200" lvl="0" indent="-457200" algn="just">
              <a:lnSpc>
                <a:spcPct val="150000"/>
              </a:lnSpc>
              <a:spcAft>
                <a:spcPts val="0"/>
              </a:spcAft>
              <a:buSzPts val="1000"/>
              <a:buFont typeface="Wingdings" panose="05000000000000000000" pitchFamily="2" charset="2"/>
              <a:buChar char="q"/>
              <a:tabLst>
                <a:tab pos="457200" algn="l"/>
              </a:tabLst>
            </a:pPr>
            <a:endParaRPr lang="ar-SA" sz="1050" b="1" dirty="0"/>
          </a:p>
          <a:p>
            <a:pPr marL="457200" lvl="0" indent="-457200" algn="just">
              <a:lnSpc>
                <a:spcPct val="150000"/>
              </a:lnSpc>
              <a:spcAft>
                <a:spcPts val="0"/>
              </a:spcAft>
              <a:buSzPts val="1000"/>
              <a:buFont typeface="Wingdings" panose="05000000000000000000" pitchFamily="2" charset="2"/>
              <a:buChar char="q"/>
              <a:tabLst>
                <a:tab pos="457200" algn="l"/>
              </a:tabLst>
            </a:pPr>
            <a:r>
              <a:rPr lang="en-US" sz="1400" b="1" dirty="0"/>
              <a:t>We seek to let our client dedicate their effort to plan and work in their core business and we take the responsibility of recruiting and managing the human recourse.   </a:t>
            </a:r>
          </a:p>
          <a:p>
            <a:pPr marL="457200" lvl="0" indent="-457200" algn="just">
              <a:lnSpc>
                <a:spcPct val="150000"/>
              </a:lnSpc>
              <a:spcAft>
                <a:spcPts val="0"/>
              </a:spcAft>
              <a:buSzPts val="1000"/>
              <a:buFont typeface="Wingdings" panose="05000000000000000000" pitchFamily="2" charset="2"/>
              <a:buChar char="q"/>
              <a:tabLst>
                <a:tab pos="457200" algn="l"/>
              </a:tabLst>
            </a:pPr>
            <a:r>
              <a:rPr lang="en-US" sz="1400" b="1" dirty="0">
                <a:cs typeface="Akhbar MT" pitchFamily="2" charset="-78"/>
              </a:rPr>
              <a:t> </a:t>
            </a:r>
            <a:r>
              <a:rPr lang="en-US" sz="1400" b="1" dirty="0"/>
              <a:t>To establish a long-term relationship with our clients by using all of our capabilities and expertise in the field of providing the human resources to the business and individuals sectors. </a:t>
            </a:r>
          </a:p>
          <a:p>
            <a:pPr marL="457200" indent="-457200" algn="just">
              <a:lnSpc>
                <a:spcPct val="150000"/>
              </a:lnSpc>
              <a:buSzPts val="1000"/>
              <a:buFont typeface="Wingdings" panose="05000000000000000000" pitchFamily="2" charset="2"/>
              <a:buChar char="q"/>
              <a:tabLst>
                <a:tab pos="457200" algn="l"/>
              </a:tabLst>
            </a:pPr>
            <a:r>
              <a:rPr lang="en-US" sz="1400" b="1" dirty="0"/>
              <a:t>We conduct development researches, secure resources of employment and construct international and local companies that support our stability to provide our </a:t>
            </a:r>
            <a:r>
              <a:rPr lang="en-US" sz="1400" b="1" dirty="0" err="1"/>
              <a:t>sevises</a:t>
            </a:r>
            <a:r>
              <a:rPr lang="en-US" sz="1400" b="1" dirty="0"/>
              <a:t>.  </a:t>
            </a:r>
          </a:p>
          <a:p>
            <a:pPr marL="457200" indent="-457200" algn="just">
              <a:lnSpc>
                <a:spcPct val="150000"/>
              </a:lnSpc>
              <a:buSzPts val="1000"/>
              <a:buFont typeface="Wingdings" panose="05000000000000000000" pitchFamily="2" charset="2"/>
              <a:buChar char="q"/>
              <a:tabLst>
                <a:tab pos="457200" algn="l"/>
              </a:tabLst>
            </a:pPr>
            <a:r>
              <a:rPr lang="en-US" sz="1400" b="1" dirty="0"/>
              <a:t>To serve as one of the main channels that provide human competencies in the line of the local and international regulations.  </a:t>
            </a:r>
          </a:p>
          <a:p>
            <a:pPr marL="457200" lvl="0" indent="-457200" algn="just">
              <a:lnSpc>
                <a:spcPct val="150000"/>
              </a:lnSpc>
              <a:spcAft>
                <a:spcPts val="0"/>
              </a:spcAft>
              <a:buSzPts val="1000"/>
              <a:buFont typeface="Wingdings" panose="05000000000000000000" pitchFamily="2" charset="2"/>
              <a:buChar char="q"/>
              <a:tabLst>
                <a:tab pos="457200" algn="l"/>
              </a:tabLst>
            </a:pPr>
            <a:r>
              <a:rPr lang="en-US" sz="1400" b="1" dirty="0"/>
              <a:t>Provide the best of human competencies to our clients by cooperation with our international partners from recruitment agencies and offices in the targeted countries to meet our client expectations</a:t>
            </a:r>
          </a:p>
          <a:p>
            <a:pPr marL="457200" indent="-457200" algn="just">
              <a:lnSpc>
                <a:spcPct val="150000"/>
              </a:lnSpc>
              <a:buSzPts val="1000"/>
              <a:buFont typeface="Wingdings" panose="05000000000000000000" pitchFamily="2" charset="2"/>
              <a:buChar char="q"/>
              <a:tabLst>
                <a:tab pos="457200" algn="l"/>
              </a:tabLst>
            </a:pPr>
            <a:r>
              <a:rPr lang="en-US" sz="1400" b="1" dirty="0"/>
              <a:t>To take care of the human efficiently in accordance with our religion values and the international traditions to ensure justice and fulfill the rights of the human resources provided financial, health and labor.</a:t>
            </a:r>
          </a:p>
          <a:p>
            <a:pPr marL="457200" lvl="0" indent="-457200" algn="just">
              <a:lnSpc>
                <a:spcPct val="150000"/>
              </a:lnSpc>
              <a:spcAft>
                <a:spcPts val="0"/>
              </a:spcAft>
              <a:buSzPts val="1000"/>
              <a:buFont typeface="Wingdings" panose="05000000000000000000" pitchFamily="2" charset="2"/>
              <a:buChar char="q"/>
              <a:tabLst>
                <a:tab pos="457200" algn="l"/>
              </a:tabLst>
            </a:pPr>
            <a:r>
              <a:rPr lang="en-US" sz="1400" b="1" dirty="0"/>
              <a:t>To be the force behind the creation of sustainable and wide-ranging economic future in the provision of the HR solutions in Saudi Arabia</a:t>
            </a:r>
          </a:p>
          <a:p>
            <a:pPr marL="457200" indent="-457200" algn="just">
              <a:lnSpc>
                <a:spcPct val="150000"/>
              </a:lnSpc>
              <a:buSzPts val="1000"/>
              <a:buFont typeface="Wingdings" panose="05000000000000000000" pitchFamily="2" charset="2"/>
              <a:buChar char="q"/>
              <a:tabLst>
                <a:tab pos="457200" algn="l"/>
              </a:tabLst>
            </a:pPr>
            <a:r>
              <a:rPr lang="en-US" sz="1400" b="1" dirty="0"/>
              <a:t>The recruitment of human resources at a low cost, timely and </a:t>
            </a:r>
            <a:r>
              <a:rPr lang="en-US" sz="1400" b="1" dirty="0" err="1"/>
              <a:t>effecintly</a:t>
            </a:r>
            <a:r>
              <a:rPr lang="en-US" sz="1400" b="1" dirty="0"/>
              <a:t> compared with the labors that directly hired to their clients   </a:t>
            </a:r>
          </a:p>
          <a:p>
            <a:pPr algn="ctr" rtl="1">
              <a:lnSpc>
                <a:spcPct val="107000"/>
              </a:lnSpc>
              <a:spcBef>
                <a:spcPts val="1050"/>
              </a:spcBef>
              <a:spcAft>
                <a:spcPts val="750"/>
              </a:spcAft>
            </a:pPr>
            <a:endParaRPr lang="en-US" sz="1050" b="1" dirty="0">
              <a:solidFill>
                <a:srgbClr val="707070"/>
              </a:solidFill>
              <a:latin typeface="GESS Medium"/>
              <a:ea typeface="Times New Roman" panose="02020603050405020304" pitchFamily="18" charset="0"/>
              <a:cs typeface="Times New Roman" panose="02020603050405020304" pitchFamily="18" charset="0"/>
            </a:endParaRPr>
          </a:p>
        </p:txBody>
      </p:sp>
      <p:sp>
        <p:nvSpPr>
          <p:cNvPr id="5" name="object 330"/>
          <p:cNvSpPr/>
          <p:nvPr/>
        </p:nvSpPr>
        <p:spPr>
          <a:xfrm>
            <a:off x="3312" y="3273996"/>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dirty="0"/>
          </a:p>
        </p:txBody>
      </p:sp>
      <p:sp>
        <p:nvSpPr>
          <p:cNvPr id="6" name="object 330"/>
          <p:cNvSpPr/>
          <p:nvPr/>
        </p:nvSpPr>
        <p:spPr>
          <a:xfrm>
            <a:off x="10135" y="-191047"/>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dirty="0"/>
          </a:p>
        </p:txBody>
      </p:sp>
      <p:sp>
        <p:nvSpPr>
          <p:cNvPr id="7" name="object 331"/>
          <p:cNvSpPr/>
          <p:nvPr/>
        </p:nvSpPr>
        <p:spPr>
          <a:xfrm>
            <a:off x="0" y="2250565"/>
            <a:ext cx="1556919" cy="944880"/>
          </a:xfrm>
          <a:prstGeom prst="rect">
            <a:avLst/>
          </a:prstGeom>
          <a:blipFill>
            <a:blip r:embed="rId2" cstate="print"/>
            <a:stretch>
              <a:fillRect/>
            </a:stretch>
          </a:blipFill>
        </p:spPr>
        <p:txBody>
          <a:bodyPr wrap="square" lIns="0" tIns="0" rIns="0" bIns="0" rtlCol="0"/>
          <a:lstStyle/>
          <a:p>
            <a:endParaRPr dirty="0"/>
          </a:p>
        </p:txBody>
      </p:sp>
      <p:sp>
        <p:nvSpPr>
          <p:cNvPr id="8" name="object 393"/>
          <p:cNvSpPr>
            <a:spLocks noChangeAspect="1"/>
          </p:cNvSpPr>
          <p:nvPr/>
        </p:nvSpPr>
        <p:spPr>
          <a:xfrm>
            <a:off x="-10135" y="5030410"/>
            <a:ext cx="1554480" cy="1379955"/>
          </a:xfrm>
          <a:prstGeom prst="rect">
            <a:avLst/>
          </a:prstGeom>
          <a:blipFill>
            <a:blip r:embed="rId3" cstate="print"/>
            <a:stretch>
              <a:fillRect/>
            </a:stretch>
          </a:blipFill>
        </p:spPr>
        <p:txBody>
          <a:bodyPr wrap="square" lIns="0" tIns="0" rIns="0" bIns="0" rtlCol="0"/>
          <a:lstStyle/>
          <a:p>
            <a:endParaRPr dirty="0"/>
          </a:p>
        </p:txBody>
      </p:sp>
      <p:sp>
        <p:nvSpPr>
          <p:cNvPr id="9" name="object 343"/>
          <p:cNvSpPr/>
          <p:nvPr/>
        </p:nvSpPr>
        <p:spPr>
          <a:xfrm>
            <a:off x="3311" y="6329174"/>
            <a:ext cx="1554480" cy="528826"/>
          </a:xfrm>
          <a:prstGeom prst="rect">
            <a:avLst/>
          </a:prstGeom>
          <a:blipFill>
            <a:blip r:embed="rId4" cstate="print"/>
            <a:stretch>
              <a:fillRect/>
            </a:stretch>
          </a:blipFill>
        </p:spPr>
        <p:txBody>
          <a:bodyPr wrap="square" lIns="0" tIns="0" rIns="0" bIns="0" rtlCol="0"/>
          <a:lstStyle/>
          <a:p>
            <a:endParaRPr dirty="0"/>
          </a:p>
        </p:txBody>
      </p:sp>
      <p:sp>
        <p:nvSpPr>
          <p:cNvPr id="10" name="object 392"/>
          <p:cNvSpPr>
            <a:spLocks noChangeAspect="1"/>
          </p:cNvSpPr>
          <p:nvPr/>
        </p:nvSpPr>
        <p:spPr>
          <a:xfrm>
            <a:off x="0" y="669637"/>
            <a:ext cx="1554480" cy="1580927"/>
          </a:xfrm>
          <a:custGeom>
            <a:avLst/>
            <a:gdLst/>
            <a:ahLst/>
            <a:cxnLst/>
            <a:rect l="l" t="t" r="r" b="b"/>
            <a:pathLst>
              <a:path w="1974215" h="2025015">
                <a:moveTo>
                  <a:pt x="1973998" y="0"/>
                </a:moveTo>
                <a:lnTo>
                  <a:pt x="0" y="0"/>
                </a:lnTo>
                <a:lnTo>
                  <a:pt x="0" y="2024773"/>
                </a:lnTo>
                <a:lnTo>
                  <a:pt x="1973998" y="2024773"/>
                </a:lnTo>
                <a:lnTo>
                  <a:pt x="1973998" y="0"/>
                </a:lnTo>
                <a:close/>
              </a:path>
            </a:pathLst>
          </a:custGeom>
          <a:solidFill>
            <a:srgbClr val="CDC192"/>
          </a:solidFill>
        </p:spPr>
        <p:txBody>
          <a:bodyPr wrap="square" lIns="0" tIns="0" rIns="0" bIns="0" rtlCol="0"/>
          <a:lstStyle/>
          <a:p>
            <a:endParaRPr dirty="0"/>
          </a:p>
        </p:txBody>
      </p:sp>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39559"/>
          <a:stretch/>
        </p:blipFill>
        <p:spPr>
          <a:xfrm>
            <a:off x="-10135" y="159741"/>
            <a:ext cx="1554480" cy="1713524"/>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35" y="3793685"/>
            <a:ext cx="1554480" cy="1031443"/>
          </a:xfrm>
          <a:prstGeom prst="rect">
            <a:avLst/>
          </a:prstGeom>
        </p:spPr>
      </p:pic>
      <p:pic>
        <p:nvPicPr>
          <p:cNvPr id="12"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35" y="2250564"/>
            <a:ext cx="1554480" cy="1035411"/>
          </a:xfrm>
          <a:prstGeom prst="rect">
            <a:avLst/>
          </a:prstGeom>
        </p:spPr>
      </p:pic>
    </p:spTree>
    <p:extLst>
      <p:ext uri="{BB962C8B-B14F-4D97-AF65-F5344CB8AC3E}">
        <p14:creationId xmlns:p14="http://schemas.microsoft.com/office/powerpoint/2010/main" val="3885219232"/>
      </p:ext>
    </p:extLst>
  </p:cSld>
  <p:clrMapOvr>
    <a:masterClrMapping/>
  </p:clrMapOvr>
  <p:transition spd="med">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30"/>
          <p:cNvSpPr/>
          <p:nvPr/>
        </p:nvSpPr>
        <p:spPr>
          <a:xfrm>
            <a:off x="7590393" y="3345360"/>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a:p>
        </p:txBody>
      </p:sp>
      <p:sp>
        <p:nvSpPr>
          <p:cNvPr id="5" name="object 330"/>
          <p:cNvSpPr/>
          <p:nvPr/>
        </p:nvSpPr>
        <p:spPr>
          <a:xfrm>
            <a:off x="7587081" y="-15694"/>
            <a:ext cx="1554480" cy="1694369"/>
          </a:xfrm>
          <a:custGeom>
            <a:avLst/>
            <a:gdLst/>
            <a:ahLst/>
            <a:cxnLst/>
            <a:rect l="l" t="t" r="r" b="b"/>
            <a:pathLst>
              <a:path w="1974215" h="1520825">
                <a:moveTo>
                  <a:pt x="0" y="1520266"/>
                </a:moveTo>
                <a:lnTo>
                  <a:pt x="1973998" y="1520266"/>
                </a:lnTo>
                <a:lnTo>
                  <a:pt x="1973998" y="0"/>
                </a:lnTo>
                <a:lnTo>
                  <a:pt x="0" y="0"/>
                </a:lnTo>
                <a:lnTo>
                  <a:pt x="0" y="1520266"/>
                </a:lnTo>
                <a:close/>
              </a:path>
            </a:pathLst>
          </a:custGeom>
          <a:solidFill>
            <a:srgbClr val="8F7B3D"/>
          </a:solidFill>
        </p:spPr>
        <p:txBody>
          <a:bodyPr wrap="square" lIns="0" tIns="0" rIns="0" bIns="0" rtlCol="0"/>
          <a:lstStyle/>
          <a:p>
            <a:endParaRPr/>
          </a:p>
        </p:txBody>
      </p:sp>
      <p:sp>
        <p:nvSpPr>
          <p:cNvPr id="6" name="object 331"/>
          <p:cNvSpPr/>
          <p:nvPr/>
        </p:nvSpPr>
        <p:spPr>
          <a:xfrm>
            <a:off x="7556005" y="1631961"/>
            <a:ext cx="1556919" cy="1765863"/>
          </a:xfrm>
          <a:prstGeom prst="rect">
            <a:avLst/>
          </a:prstGeom>
          <a:blipFill>
            <a:blip r:embed="rId2" cstate="print"/>
            <a:stretch>
              <a:fillRect/>
            </a:stretch>
          </a:blipFill>
        </p:spPr>
        <p:txBody>
          <a:bodyPr wrap="square" lIns="0" tIns="0" rIns="0" bIns="0" rtlCol="0"/>
          <a:lstStyle/>
          <a:p>
            <a:endParaRPr/>
          </a:p>
        </p:txBody>
      </p:sp>
      <p:sp>
        <p:nvSpPr>
          <p:cNvPr id="7" name="object 393"/>
          <p:cNvSpPr>
            <a:spLocks noChangeAspect="1"/>
          </p:cNvSpPr>
          <p:nvPr/>
        </p:nvSpPr>
        <p:spPr>
          <a:xfrm>
            <a:off x="1574544" y="602387"/>
            <a:ext cx="2574647" cy="2104685"/>
          </a:xfrm>
          <a:prstGeom prst="rect">
            <a:avLst/>
          </a:prstGeom>
          <a:blipFill>
            <a:blip r:embed="rId3" cstate="print"/>
            <a:stretch>
              <a:fillRect/>
            </a:stretch>
          </a:blipFill>
        </p:spPr>
        <p:txBody>
          <a:bodyPr wrap="square" lIns="0" tIns="0" rIns="0" bIns="0" rtlCol="0"/>
          <a:lstStyle/>
          <a:p>
            <a:endParaRPr/>
          </a:p>
        </p:txBody>
      </p:sp>
      <p:sp>
        <p:nvSpPr>
          <p:cNvPr id="8" name="object 343"/>
          <p:cNvSpPr/>
          <p:nvPr/>
        </p:nvSpPr>
        <p:spPr>
          <a:xfrm>
            <a:off x="7592148" y="6329174"/>
            <a:ext cx="1549413" cy="528826"/>
          </a:xfrm>
          <a:prstGeom prst="rect">
            <a:avLst/>
          </a:prstGeom>
          <a:blipFill>
            <a:blip r:embed="rId4" cstate="print"/>
            <a:stretch>
              <a:fillRect/>
            </a:stretch>
          </a:blipFill>
        </p:spPr>
        <p:txBody>
          <a:bodyPr wrap="square" lIns="0" tIns="0" rIns="0" bIns="0" rtlCol="0"/>
          <a:lstStyle/>
          <a:p>
            <a:endParaRPr/>
          </a:p>
        </p:txBody>
      </p:sp>
      <p:sp>
        <p:nvSpPr>
          <p:cNvPr id="15" name="Content Placeholder 2"/>
          <p:cNvSpPr>
            <a:spLocks noGrp="1"/>
          </p:cNvSpPr>
          <p:nvPr>
            <p:ph idx="1"/>
          </p:nvPr>
        </p:nvSpPr>
        <p:spPr>
          <a:xfrm>
            <a:off x="625008" y="65466"/>
            <a:ext cx="6036159" cy="536921"/>
          </a:xfrm>
          <a:ln>
            <a:solidFill>
              <a:srgbClr val="CDC192"/>
            </a:solidFill>
          </a:ln>
        </p:spPr>
        <p:txBody>
          <a:bodyPr vert="horz" lIns="91440" tIns="45720" rIns="91440" bIns="45720" rtlCol="0" anchor="ctr">
            <a:noAutofit/>
          </a:bodyPr>
          <a:lstStyle/>
          <a:p>
            <a:pPr marL="12700" marR="5080" lvl="0" indent="0" algn="ctr">
              <a:lnSpc>
                <a:spcPct val="150000"/>
              </a:lnSpc>
              <a:buNone/>
              <a:tabLst>
                <a:tab pos="241300" algn="l"/>
              </a:tabLst>
            </a:pPr>
            <a:r>
              <a:rPr lang="en-US" sz="4000" b="1" dirty="0" smtClean="0">
                <a:ln w="12700">
                  <a:solidFill>
                    <a:schemeClr val="accent6">
                      <a:lumMod val="50000"/>
                    </a:schemeClr>
                  </a:solidFill>
                  <a:prstDash val="solid"/>
                </a:ln>
                <a:solidFill>
                  <a:schemeClr val="accent6">
                    <a:lumMod val="50000"/>
                  </a:schemeClr>
                </a:solidFill>
                <a:latin typeface="Andalus" panose="02020603050405020304" pitchFamily="18" charset="-78"/>
                <a:cs typeface="Andalus" panose="02020603050405020304" pitchFamily="18" charset="-78"/>
              </a:rPr>
              <a:t>Success Partners </a:t>
            </a:r>
            <a:endParaRPr lang="en-US" sz="4000" b="1" dirty="0">
              <a:ln w="12700">
                <a:solidFill>
                  <a:schemeClr val="accent6">
                    <a:lumMod val="50000"/>
                  </a:schemeClr>
                </a:solidFill>
                <a:prstDash val="solid"/>
              </a:ln>
              <a:solidFill>
                <a:schemeClr val="accent6">
                  <a:lumMod val="50000"/>
                </a:schemeClr>
              </a:solidFill>
              <a:latin typeface="Andalus" panose="02020603050405020304" pitchFamily="18" charset="-78"/>
              <a:cs typeface="Andalus" panose="02020603050405020304" pitchFamily="18" charset="-78"/>
            </a:endParaRPr>
          </a:p>
        </p:txBody>
      </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6282" y="458320"/>
            <a:ext cx="1554480" cy="1035411"/>
          </a:xfrm>
          <a:prstGeom prst="rect">
            <a:avLst/>
          </a:prstGeom>
          <a:ln>
            <a:noFill/>
          </a:ln>
          <a:effectLst>
            <a:softEdge rad="112500"/>
          </a:effec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7081" y="1980080"/>
            <a:ext cx="1554480" cy="1048025"/>
          </a:xfrm>
          <a:prstGeom prst="rect">
            <a:avLst/>
          </a:prstGeom>
          <a:ln>
            <a:noFill/>
          </a:ln>
          <a:effectLst>
            <a:softEdge rad="112500"/>
          </a:effectLst>
        </p:spPr>
      </p:pic>
      <p:sp>
        <p:nvSpPr>
          <p:cNvPr id="2" name="AutoShape 2" descr="cid:image002.png@01D2B297.EF05DB70"/>
          <p:cNvSpPr>
            <a:spLocks noChangeAspect="1" noChangeArrowheads="1"/>
          </p:cNvSpPr>
          <p:nvPr/>
        </p:nvSpPr>
        <p:spPr bwMode="auto">
          <a:xfrm>
            <a:off x="155575" y="-296863"/>
            <a:ext cx="704850" cy="6286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9" name="صورة 8"/>
          <p:cNvPicPr>
            <a:picLocks noChangeAspect="1"/>
          </p:cNvPicPr>
          <p:nvPr/>
        </p:nvPicPr>
        <p:blipFill rotWithShape="1">
          <a:blip r:embed="rId7">
            <a:extLst>
              <a:ext uri="{28A0092B-C50C-407E-A947-70E740481C1C}">
                <a14:useLocalDpi xmlns:a14="http://schemas.microsoft.com/office/drawing/2010/main" val="0"/>
              </a:ext>
            </a:extLst>
          </a:blip>
          <a:srcRect t="6244" b="6657"/>
          <a:stretch/>
        </p:blipFill>
        <p:spPr>
          <a:xfrm>
            <a:off x="97707" y="885056"/>
            <a:ext cx="1912609" cy="1388879"/>
          </a:xfrm>
          <a:prstGeom prst="rect">
            <a:avLst/>
          </a:prstGeom>
        </p:spPr>
      </p:pic>
      <p:pic>
        <p:nvPicPr>
          <p:cNvPr id="11" name="صورة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62936" y="5667635"/>
            <a:ext cx="1755221" cy="1205576"/>
          </a:xfrm>
          <a:prstGeom prst="rect">
            <a:avLst/>
          </a:prstGeom>
        </p:spPr>
      </p:pic>
      <p:pic>
        <p:nvPicPr>
          <p:cNvPr id="12" name="صورة 11"/>
          <p:cNvPicPr>
            <a:picLocks noChangeAspect="1"/>
          </p:cNvPicPr>
          <p:nvPr/>
        </p:nvPicPr>
        <p:blipFill rotWithShape="1">
          <a:blip r:embed="rId9" cstate="print">
            <a:extLst>
              <a:ext uri="{28A0092B-C50C-407E-A947-70E740481C1C}">
                <a14:useLocalDpi xmlns:a14="http://schemas.microsoft.com/office/drawing/2010/main" val="0"/>
              </a:ext>
            </a:extLst>
          </a:blip>
          <a:srcRect t="4135" b="-69"/>
          <a:stretch/>
        </p:blipFill>
        <p:spPr>
          <a:xfrm>
            <a:off x="5793847" y="2504093"/>
            <a:ext cx="1551516" cy="1433586"/>
          </a:xfrm>
          <a:prstGeom prst="rect">
            <a:avLst/>
          </a:prstGeom>
        </p:spPr>
      </p:pic>
      <p:pic>
        <p:nvPicPr>
          <p:cNvPr id="13" name="صورة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42683" y="782406"/>
            <a:ext cx="2492328" cy="1498048"/>
          </a:xfrm>
          <a:prstGeom prst="rect">
            <a:avLst/>
          </a:prstGeom>
        </p:spPr>
      </p:pic>
      <p:pic>
        <p:nvPicPr>
          <p:cNvPr id="3" name="صورة 2"/>
          <p:cNvPicPr>
            <a:picLocks noChangeAspect="1"/>
          </p:cNvPicPr>
          <p:nvPr/>
        </p:nvPicPr>
        <p:blipFill rotWithShape="1">
          <a:blip r:embed="rId11">
            <a:extLst>
              <a:ext uri="{28A0092B-C50C-407E-A947-70E740481C1C}">
                <a14:useLocalDpi xmlns:a14="http://schemas.microsoft.com/office/drawing/2010/main" val="0"/>
              </a:ext>
            </a:extLst>
          </a:blip>
          <a:srcRect t="22859" b="24050"/>
          <a:stretch/>
        </p:blipFill>
        <p:spPr>
          <a:xfrm>
            <a:off x="7522946" y="3857102"/>
            <a:ext cx="1687816" cy="914986"/>
          </a:xfrm>
          <a:prstGeom prst="rect">
            <a:avLst/>
          </a:prstGeom>
          <a:ln>
            <a:noFill/>
          </a:ln>
          <a:effectLst>
            <a:softEdge rad="112500"/>
          </a:effectLst>
        </p:spPr>
      </p:pic>
      <p:pic>
        <p:nvPicPr>
          <p:cNvPr id="16" name="صورة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93847" y="782406"/>
            <a:ext cx="1551516" cy="1652525"/>
          </a:xfrm>
          <a:prstGeom prst="rect">
            <a:avLst/>
          </a:prstGeom>
        </p:spPr>
      </p:pic>
      <p:pic>
        <p:nvPicPr>
          <p:cNvPr id="10" name="صورة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2805" y="4407695"/>
            <a:ext cx="1791215" cy="1581150"/>
          </a:xfrm>
          <a:prstGeom prst="rect">
            <a:avLst/>
          </a:prstGeom>
        </p:spPr>
      </p:pic>
      <p:pic>
        <p:nvPicPr>
          <p:cNvPr id="19" name="صورة 1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7707" y="2496340"/>
            <a:ext cx="1816314" cy="1816314"/>
          </a:xfrm>
          <a:prstGeom prst="rect">
            <a:avLst/>
          </a:prstGeom>
        </p:spPr>
      </p:pic>
      <p:pic>
        <p:nvPicPr>
          <p:cNvPr id="20" name="صورة 1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81936" y="2514892"/>
            <a:ext cx="1464662" cy="1228801"/>
          </a:xfrm>
          <a:prstGeom prst="rect">
            <a:avLst/>
          </a:prstGeom>
        </p:spPr>
      </p:pic>
      <p:pic>
        <p:nvPicPr>
          <p:cNvPr id="1028" name="Picture 4" descr="https://ci6.googleusercontent.com/proxy/K5VnLEYiKhg0Ehr09cNUPX2u9lbq6tVUm8lkm35mpVsKlkC2CaMLu2XTx-WjAVNv28u8T0cO4GRdpS6-G8HBHpPs5vjcrACWT2Xc5K-a0knNCfnbOkXViLL0ijlUNML-4uEBgC3bHk_tOOzpGqo=s0-d-e1-ft#https://s3.eu-central-1.amazonaws.com/ci-cache.hsobjects.com/signature/Hungerstation.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37381" y="5667635"/>
            <a:ext cx="1994934" cy="1019496"/>
          </a:xfrm>
          <a:prstGeom prst="rect">
            <a:avLst/>
          </a:prstGeom>
          <a:noFill/>
          <a:extLst>
            <a:ext uri="{909E8E84-426E-40DD-AFC4-6F175D3DCCD1}">
              <a14:hiddenFill xmlns:a14="http://schemas.microsoft.com/office/drawing/2010/main">
                <a:solidFill>
                  <a:srgbClr val="FFFFFF"/>
                </a:solidFill>
              </a14:hiddenFill>
            </a:ext>
          </a:extLst>
        </p:spPr>
      </p:pic>
      <p:pic>
        <p:nvPicPr>
          <p:cNvPr id="21" name="صورة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5998111"/>
            <a:ext cx="2314575" cy="875100"/>
          </a:xfrm>
          <a:prstGeom prst="rect">
            <a:avLst/>
          </a:prstGeom>
        </p:spPr>
      </p:pic>
      <p:sp>
        <p:nvSpPr>
          <p:cNvPr id="23" name="مستطيل 22"/>
          <p:cNvSpPr/>
          <p:nvPr/>
        </p:nvSpPr>
        <p:spPr>
          <a:xfrm>
            <a:off x="2542683" y="3960575"/>
            <a:ext cx="3866004" cy="1446550"/>
          </a:xfrm>
          <a:prstGeom prst="rect">
            <a:avLst/>
          </a:prstGeom>
          <a:noFill/>
        </p:spPr>
        <p:txBody>
          <a:bodyPr wrap="square" lIns="91440" tIns="45720" rIns="91440" bIns="45720">
            <a:spAutoFit/>
          </a:bodyPr>
          <a:lstStyle/>
          <a:p>
            <a:pPr algn="ctr"/>
            <a:r>
              <a:rPr lang="en-US" sz="4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PUT YOUR</a:t>
            </a:r>
            <a:br>
              <a:rPr lang="en-US" sz="4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sz="4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LOGO HERE</a:t>
            </a:r>
            <a:endParaRPr lang="ar-SA"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24" name="object 393"/>
          <p:cNvSpPr>
            <a:spLocks noChangeAspect="1"/>
          </p:cNvSpPr>
          <p:nvPr/>
        </p:nvSpPr>
        <p:spPr>
          <a:xfrm>
            <a:off x="7618157" y="5152348"/>
            <a:ext cx="1503401" cy="1176778"/>
          </a:xfrm>
          <a:prstGeom prst="rect">
            <a:avLst/>
          </a:prstGeom>
          <a:blipFill>
            <a:blip r:embed="rId3" cstate="print"/>
            <a:stretch>
              <a:fillRect/>
            </a:stretch>
          </a:blipFill>
        </p:spPr>
        <p:txBody>
          <a:bodyPr wrap="square" lIns="0" tIns="0" rIns="0" bIns="0" rtlCol="0"/>
          <a:lstStyle/>
          <a:p>
            <a:endParaRPr/>
          </a:p>
        </p:txBody>
      </p:sp>
      <p:pic>
        <p:nvPicPr>
          <p:cNvPr id="1026" name="Picture 2" descr="C:\Users\hp\Desktop\شعار لتر.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934" y="5691839"/>
            <a:ext cx="1096479" cy="109647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p\Desktop\تنزيل.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23289" y="2514892"/>
            <a:ext cx="1319884" cy="1319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527794"/>
      </p:ext>
    </p:extLst>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4723</TotalTime>
  <Words>977</Words>
  <Application>Microsoft Office PowerPoint</Application>
  <PresentationFormat>عرض على الشاشة (3:4)‏</PresentationFormat>
  <Paragraphs>48</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Hajer Sadoun</dc:creator>
  <cp:lastModifiedBy>hp</cp:lastModifiedBy>
  <cp:revision>279</cp:revision>
  <cp:lastPrinted>2015-11-10T09:46:30Z</cp:lastPrinted>
  <dcterms:created xsi:type="dcterms:W3CDTF">2015-11-08T08:35:22Z</dcterms:created>
  <dcterms:modified xsi:type="dcterms:W3CDTF">2020-07-14T08:26:44Z</dcterms:modified>
</cp:coreProperties>
</file>